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Roboto"/>
      <p:regular r:id="rId24"/>
      <p:bold r:id="rId25"/>
      <p:italic r:id="rId26"/>
      <p:boldItalic r:id="rId27"/>
    </p:embeddedFont>
    <p:embeddedFont>
      <p:font typeface="Spartan"/>
      <p:bold r:id="rId28"/>
    </p:embeddedFont>
    <p:embeddedFont>
      <p:font typeface="Montserrat"/>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g2MNVKLjLBdznxUMchjVPtWFZ4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oboto-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Spartan-bold.fntdata"/><Relationship Id="rId27" Type="http://schemas.openxmlformats.org/officeDocument/2006/relationships/font" Target="fonts/Roboto-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Montserrat-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0bc065047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g10bc0650474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8"/>
          <p:cNvSpPr/>
          <p:nvPr>
            <p:ph idx="2" type="pic"/>
          </p:nvPr>
        </p:nvSpPr>
        <p:spPr>
          <a:xfrm>
            <a:off x="5183188" y="987425"/>
            <a:ext cx="6172200" cy="4873625"/>
          </a:xfrm>
          <a:prstGeom prst="rect">
            <a:avLst/>
          </a:prstGeom>
          <a:noFill/>
          <a:ln>
            <a:noFill/>
          </a:ln>
        </p:spPr>
      </p:sp>
      <p:sp>
        <p:nvSpPr>
          <p:cNvPr id="64" name="Google Shape;64;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4.png"/><Relationship Id="rId6" Type="http://schemas.openxmlformats.org/officeDocument/2006/relationships/image" Target="../media/image10.pn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24.png"/><Relationship Id="rId5" Type="http://schemas.openxmlformats.org/officeDocument/2006/relationships/image" Target="../media/image20.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3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9.png"/><Relationship Id="rId4" Type="http://schemas.openxmlformats.org/officeDocument/2006/relationships/image" Target="../media/image41.png"/><Relationship Id="rId10" Type="http://schemas.openxmlformats.org/officeDocument/2006/relationships/image" Target="../media/image17.png"/><Relationship Id="rId9" Type="http://schemas.openxmlformats.org/officeDocument/2006/relationships/image" Target="../media/image25.png"/><Relationship Id="rId5" Type="http://schemas.openxmlformats.org/officeDocument/2006/relationships/image" Target="../media/image40.png"/><Relationship Id="rId6" Type="http://schemas.openxmlformats.org/officeDocument/2006/relationships/image" Target="../media/image33.png"/><Relationship Id="rId7" Type="http://schemas.openxmlformats.org/officeDocument/2006/relationships/image" Target="../media/image42.png"/><Relationship Id="rId8" Type="http://schemas.openxmlformats.org/officeDocument/2006/relationships/image" Target="../media/image4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5.png"/><Relationship Id="rId4" Type="http://schemas.openxmlformats.org/officeDocument/2006/relationships/image" Target="../media/image49.png"/><Relationship Id="rId5" Type="http://schemas.openxmlformats.org/officeDocument/2006/relationships/image" Target="../media/image48.png"/><Relationship Id="rId6" Type="http://schemas.openxmlformats.org/officeDocument/2006/relationships/image" Target="../media/image44.png"/><Relationship Id="rId7" Type="http://schemas.openxmlformats.org/officeDocument/2006/relationships/image" Target="../media/image11.png"/><Relationship Id="rId8"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43.png"/><Relationship Id="rId6" Type="http://schemas.openxmlformats.org/officeDocument/2006/relationships/image" Target="../media/image38.png"/><Relationship Id="rId7" Type="http://schemas.openxmlformats.org/officeDocument/2006/relationships/image" Target="../media/image8.png"/></Relationships>
</file>

<file path=ppt/slides/_rels/slide15.xml.rels><?xml version="1.0" encoding="UTF-8" standalone="yes"?><Relationships xmlns="http://schemas.openxmlformats.org/package/2006/relationships"><Relationship Id="rId11" Type="http://schemas.openxmlformats.org/officeDocument/2006/relationships/image" Target="../media/image51.jpg"/><Relationship Id="rId10" Type="http://schemas.openxmlformats.org/officeDocument/2006/relationships/hyperlink" Target="http://www.youtube.com/watch?v=zBzbyPCuA2g" TargetMode="External"/><Relationship Id="rId13" Type="http://schemas.openxmlformats.org/officeDocument/2006/relationships/image" Target="../media/image53.jpg"/><Relationship Id="rId12" Type="http://schemas.openxmlformats.org/officeDocument/2006/relationships/hyperlink" Target="http://www.youtube.com/watch?v=VqtCY5RhjDA" TargetMode="External"/><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vmlDrawing" Target="../drawings/vmlDrawing1.vml"/><Relationship Id="rId4" Type="http://schemas.openxmlformats.org/officeDocument/2006/relationships/image" Target="../media/image46.png"/><Relationship Id="rId9" Type="http://schemas.openxmlformats.org/officeDocument/2006/relationships/hyperlink" Target="https://drive.google.com/file/d/1gxEBtq3ZBFUdF-VDVHXGZLwZIOtFIg41/view?usp=sharing" TargetMode="External"/><Relationship Id="rId5" Type="http://schemas.openxmlformats.org/officeDocument/2006/relationships/image" Target="../media/image8.png"/><Relationship Id="rId6" Type="http://schemas.openxmlformats.org/officeDocument/2006/relationships/oleObject" Target="../embeddings/oleObject1.bin"/><Relationship Id="rId7" Type="http://schemas.openxmlformats.org/officeDocument/2006/relationships/oleObject" Target="../embeddings/oleObject1.bin"/><Relationship Id="rId8"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20.png"/><Relationship Id="rId9" Type="http://schemas.openxmlformats.org/officeDocument/2006/relationships/image" Target="../media/image52.png"/><Relationship Id="rId5" Type="http://schemas.openxmlformats.org/officeDocument/2006/relationships/hyperlink" Target="https://www.globenewswire.com/news-release/2021/07/12/2261459/0/en/Smart-Doorbell-Market-to-Reach-USD-2-056-08-Million-by-2025-at-a-10-29-CAGR-Report-by-Market-Research-Future-MRFR.html" TargetMode="External"/><Relationship Id="rId6" Type="http://schemas.openxmlformats.org/officeDocument/2006/relationships/image" Target="../media/image26.png"/><Relationship Id="rId7" Type="http://schemas.openxmlformats.org/officeDocument/2006/relationships/image" Target="../media/image11.png"/><Relationship Id="rId8"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4.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12.png"/><Relationship Id="rId6" Type="http://schemas.openxmlformats.org/officeDocument/2006/relationships/image" Target="../media/image2.png"/><Relationship Id="rId7" Type="http://schemas.openxmlformats.org/officeDocument/2006/relationships/image" Target="../media/image18.png"/><Relationship Id="rId8"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7.png"/><Relationship Id="rId10" Type="http://schemas.openxmlformats.org/officeDocument/2006/relationships/image" Target="../media/image23.png"/><Relationship Id="rId9" Type="http://schemas.openxmlformats.org/officeDocument/2006/relationships/image" Target="../media/image26.png"/><Relationship Id="rId5" Type="http://schemas.openxmlformats.org/officeDocument/2006/relationships/image" Target="../media/image24.png"/><Relationship Id="rId6" Type="http://schemas.openxmlformats.org/officeDocument/2006/relationships/image" Target="../media/image20.png"/><Relationship Id="rId7" Type="http://schemas.openxmlformats.org/officeDocument/2006/relationships/image" Target="../media/image22.jpg"/><Relationship Id="rId8"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32.png"/><Relationship Id="rId5" Type="http://schemas.openxmlformats.org/officeDocument/2006/relationships/image" Target="../media/image11.png"/><Relationship Id="rId6"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17.png"/><Relationship Id="rId5" Type="http://schemas.openxmlformats.org/officeDocument/2006/relationships/image" Target="../media/image29.png"/><Relationship Id="rId6"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31.png"/><Relationship Id="rId6"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8.png"/><Relationship Id="rId5" Type="http://schemas.openxmlformats.org/officeDocument/2006/relationships/image" Target="../media/image30.png"/><Relationship Id="rId6" Type="http://schemas.openxmlformats.org/officeDocument/2006/relationships/image" Target="../media/image37.png"/><Relationship Id="rId7" Type="http://schemas.openxmlformats.org/officeDocument/2006/relationships/image" Target="../media/image36.png"/><Relationship Id="rId8"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4EB"/>
        </a:solidFill>
      </p:bgPr>
    </p:bg>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rot="10800000">
            <a:off x="1" y="1"/>
            <a:ext cx="1134475" cy="1134475"/>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rot="5400000">
            <a:off x="8852787" y="1270903"/>
            <a:ext cx="4452285" cy="2226142"/>
          </a:xfrm>
          <a:prstGeom prst="rect">
            <a:avLst/>
          </a:prstGeom>
          <a:noFill/>
          <a:ln>
            <a:noFill/>
          </a:ln>
        </p:spPr>
      </p:pic>
      <p:sp>
        <p:nvSpPr>
          <p:cNvPr id="86" name="Google Shape;86;p1"/>
          <p:cNvSpPr/>
          <p:nvPr/>
        </p:nvSpPr>
        <p:spPr>
          <a:xfrm>
            <a:off x="0" y="4767948"/>
            <a:ext cx="12192000" cy="2090053"/>
          </a:xfrm>
          <a:prstGeom prst="rect">
            <a:avLst/>
          </a:prstGeom>
          <a:solidFill>
            <a:srgbClr val="4546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 name="Google Shape;87;p1"/>
          <p:cNvPicPr preferRelativeResize="0"/>
          <p:nvPr/>
        </p:nvPicPr>
        <p:blipFill rotWithShape="1">
          <a:blip r:embed="rId5">
            <a:alphaModFix/>
          </a:blip>
          <a:srcRect b="0" l="0" r="0" t="0"/>
          <a:stretch/>
        </p:blipFill>
        <p:spPr>
          <a:xfrm rot="5400000">
            <a:off x="0" y="3718024"/>
            <a:ext cx="1049923" cy="1049923"/>
          </a:xfrm>
          <a:prstGeom prst="rect">
            <a:avLst/>
          </a:prstGeom>
          <a:noFill/>
          <a:ln>
            <a:noFill/>
          </a:ln>
        </p:spPr>
      </p:pic>
      <p:sp>
        <p:nvSpPr>
          <p:cNvPr id="88" name="Google Shape;88;p1"/>
          <p:cNvSpPr txBox="1"/>
          <p:nvPr/>
        </p:nvSpPr>
        <p:spPr>
          <a:xfrm>
            <a:off x="685800" y="5290663"/>
            <a:ext cx="3645035" cy="1358321"/>
          </a:xfrm>
          <a:prstGeom prst="rect">
            <a:avLst/>
          </a:prstGeom>
          <a:noFill/>
          <a:ln>
            <a:noFill/>
          </a:ln>
        </p:spPr>
        <p:txBody>
          <a:bodyPr anchorCtr="0" anchor="t" bIns="0" lIns="0" spcFirstLastPara="1" rIns="0" wrap="square" tIns="0">
            <a:spAutoFit/>
          </a:bodyPr>
          <a:lstStyle/>
          <a:p>
            <a:pPr indent="0" lvl="0" marL="0" marR="0" rtl="0" algn="l">
              <a:lnSpc>
                <a:spcPct val="141992"/>
              </a:lnSpc>
              <a:spcBef>
                <a:spcPts val="0"/>
              </a:spcBef>
              <a:spcAft>
                <a:spcPts val="0"/>
              </a:spcAft>
              <a:buNone/>
            </a:pPr>
            <a:r>
              <a:rPr b="0" i="0" lang="en-US" sz="1867" u="none" cap="none" strike="noStrike">
                <a:solidFill>
                  <a:srgbClr val="F8F4EB"/>
                </a:solidFill>
                <a:latin typeface="Roboto"/>
                <a:ea typeface="Roboto"/>
                <a:cs typeface="Roboto"/>
                <a:sym typeface="Roboto"/>
              </a:rPr>
              <a:t>Aditya Khemka and Aniket Sarkar</a:t>
            </a:r>
            <a:endParaRPr/>
          </a:p>
          <a:p>
            <a:pPr indent="0" lvl="0" marL="0" marR="0" rtl="0" algn="l">
              <a:lnSpc>
                <a:spcPct val="141992"/>
              </a:lnSpc>
              <a:spcBef>
                <a:spcPts val="0"/>
              </a:spcBef>
              <a:spcAft>
                <a:spcPts val="0"/>
              </a:spcAft>
              <a:buNone/>
            </a:pPr>
            <a:r>
              <a:t/>
            </a:r>
            <a:endParaRPr b="0" i="0" sz="1867" u="none" cap="none" strike="noStrike">
              <a:solidFill>
                <a:srgbClr val="F8F4EB"/>
              </a:solidFill>
              <a:latin typeface="Roboto"/>
              <a:ea typeface="Roboto"/>
              <a:cs typeface="Roboto"/>
              <a:sym typeface="Roboto"/>
            </a:endParaRPr>
          </a:p>
          <a:p>
            <a:pPr indent="0" lvl="0" marL="0" marR="0" rtl="0" algn="l">
              <a:lnSpc>
                <a:spcPct val="141992"/>
              </a:lnSpc>
              <a:spcBef>
                <a:spcPts val="0"/>
              </a:spcBef>
              <a:spcAft>
                <a:spcPts val="0"/>
              </a:spcAft>
              <a:buNone/>
            </a:pPr>
            <a:r>
              <a:rPr b="0" i="0" lang="en-US" sz="1867" u="none" cap="none" strike="noStrike">
                <a:solidFill>
                  <a:srgbClr val="F8F4EB"/>
                </a:solidFill>
                <a:latin typeface="Roboto"/>
                <a:ea typeface="Roboto"/>
                <a:cs typeface="Roboto"/>
                <a:sym typeface="Roboto"/>
              </a:rPr>
              <a:t>DBMS English School , Jamshedpur (Jharkhand)</a:t>
            </a:r>
            <a:endParaRPr/>
          </a:p>
        </p:txBody>
      </p:sp>
      <p:sp>
        <p:nvSpPr>
          <p:cNvPr id="89" name="Google Shape;89;p1"/>
          <p:cNvSpPr/>
          <p:nvPr/>
        </p:nvSpPr>
        <p:spPr>
          <a:xfrm>
            <a:off x="5962529" y="5479553"/>
            <a:ext cx="5529585" cy="666844"/>
          </a:xfrm>
          <a:custGeom>
            <a:rect b="b" l="l" r="r" t="t"/>
            <a:pathLst>
              <a:path extrusionOk="0" h="360680" w="2990822">
                <a:moveTo>
                  <a:pt x="2990822" y="180340"/>
                </a:moveTo>
                <a:cubicBezTo>
                  <a:pt x="2990822" y="81280"/>
                  <a:pt x="2910812" y="0"/>
                  <a:pt x="2810482" y="0"/>
                </a:cubicBezTo>
                <a:lnTo>
                  <a:pt x="172720" y="0"/>
                </a:lnTo>
                <a:lnTo>
                  <a:pt x="172720" y="1270"/>
                </a:lnTo>
                <a:cubicBezTo>
                  <a:pt x="76200" y="5080"/>
                  <a:pt x="0" y="83820"/>
                  <a:pt x="0" y="180340"/>
                </a:cubicBezTo>
                <a:cubicBezTo>
                  <a:pt x="0" y="276860"/>
                  <a:pt x="77470" y="355600"/>
                  <a:pt x="172720" y="359410"/>
                </a:cubicBezTo>
                <a:lnTo>
                  <a:pt x="172720" y="360680"/>
                </a:lnTo>
                <a:lnTo>
                  <a:pt x="2810481" y="360680"/>
                </a:lnTo>
                <a:cubicBezTo>
                  <a:pt x="2909542" y="360680"/>
                  <a:pt x="2990821" y="279400"/>
                  <a:pt x="2990821" y="180340"/>
                </a:cubicBezTo>
                <a:close/>
              </a:path>
            </a:pathLst>
          </a:custGeom>
          <a:solidFill>
            <a:srgbClr val="F8F4EB">
              <a:alpha val="1176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 name="Google Shape;90;p1"/>
          <p:cNvGrpSpPr/>
          <p:nvPr/>
        </p:nvGrpSpPr>
        <p:grpSpPr>
          <a:xfrm>
            <a:off x="10846125" y="5482936"/>
            <a:ext cx="660075" cy="660075"/>
            <a:chOff x="0" y="0"/>
            <a:chExt cx="1320150" cy="1320150"/>
          </a:xfrm>
        </p:grpSpPr>
        <p:pic>
          <p:nvPicPr>
            <p:cNvPr id="91" name="Google Shape;91;p1"/>
            <p:cNvPicPr preferRelativeResize="0"/>
            <p:nvPr/>
          </p:nvPicPr>
          <p:blipFill rotWithShape="1">
            <a:blip r:embed="rId6">
              <a:alphaModFix/>
            </a:blip>
            <a:srcRect b="0" l="0" r="0" t="0"/>
            <a:stretch/>
          </p:blipFill>
          <p:spPr>
            <a:xfrm>
              <a:off x="0" y="0"/>
              <a:ext cx="1320150" cy="1320150"/>
            </a:xfrm>
            <a:prstGeom prst="rect">
              <a:avLst/>
            </a:prstGeom>
            <a:noFill/>
            <a:ln>
              <a:noFill/>
            </a:ln>
          </p:spPr>
        </p:pic>
        <p:pic>
          <p:nvPicPr>
            <p:cNvPr id="92" name="Google Shape;92;p1"/>
            <p:cNvPicPr preferRelativeResize="0"/>
            <p:nvPr/>
          </p:nvPicPr>
          <p:blipFill rotWithShape="1">
            <a:blip r:embed="rId7">
              <a:alphaModFix/>
            </a:blip>
            <a:srcRect b="0" l="0" r="0" t="0"/>
            <a:stretch/>
          </p:blipFill>
          <p:spPr>
            <a:xfrm>
              <a:off x="196443" y="196443"/>
              <a:ext cx="927263" cy="927263"/>
            </a:xfrm>
            <a:prstGeom prst="rect">
              <a:avLst/>
            </a:prstGeom>
            <a:noFill/>
            <a:ln>
              <a:noFill/>
            </a:ln>
          </p:spPr>
        </p:pic>
      </p:grpSp>
      <p:sp>
        <p:nvSpPr>
          <p:cNvPr id="93" name="Google Shape;93;p1"/>
          <p:cNvSpPr txBox="1"/>
          <p:nvPr/>
        </p:nvSpPr>
        <p:spPr>
          <a:xfrm>
            <a:off x="685800" y="1878087"/>
            <a:ext cx="8845064" cy="2564805"/>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1" i="0" lang="en-US" sz="8334" u="none" cap="none" strike="noStrike">
                <a:solidFill>
                  <a:srgbClr val="454699"/>
                </a:solidFill>
                <a:latin typeface="Spartan"/>
                <a:ea typeface="Spartan"/>
                <a:cs typeface="Spartan"/>
                <a:sym typeface="Spartan"/>
              </a:rPr>
              <a:t>Answering Door Bell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54699"/>
        </a:solidFill>
      </p:bgPr>
    </p:bg>
    <p:spTree>
      <p:nvGrpSpPr>
        <p:cNvPr id="260" name="Shape 260"/>
        <p:cNvGrpSpPr/>
        <p:nvPr/>
      </p:nvGrpSpPr>
      <p:grpSpPr>
        <a:xfrm>
          <a:off x="0" y="0"/>
          <a:ext cx="0" cy="0"/>
          <a:chOff x="0" y="0"/>
          <a:chExt cx="0" cy="0"/>
        </a:xfrm>
      </p:grpSpPr>
      <p:pic>
        <p:nvPicPr>
          <p:cNvPr id="261" name="Google Shape;261;p10"/>
          <p:cNvPicPr preferRelativeResize="0"/>
          <p:nvPr/>
        </p:nvPicPr>
        <p:blipFill rotWithShape="1">
          <a:blip r:embed="rId3">
            <a:alphaModFix/>
          </a:blip>
          <a:srcRect b="0" l="0" r="0" t="0"/>
          <a:stretch/>
        </p:blipFill>
        <p:spPr>
          <a:xfrm>
            <a:off x="10987562" y="5706701"/>
            <a:ext cx="363277" cy="363277"/>
          </a:xfrm>
          <a:prstGeom prst="rect">
            <a:avLst/>
          </a:prstGeom>
          <a:noFill/>
          <a:ln>
            <a:noFill/>
          </a:ln>
        </p:spPr>
      </p:pic>
      <p:pic>
        <p:nvPicPr>
          <p:cNvPr id="262" name="Google Shape;262;p10"/>
          <p:cNvPicPr preferRelativeResize="0"/>
          <p:nvPr/>
        </p:nvPicPr>
        <p:blipFill rotWithShape="1">
          <a:blip r:embed="rId4">
            <a:alphaModFix/>
          </a:blip>
          <a:srcRect b="0" l="0" r="0" t="0"/>
          <a:stretch/>
        </p:blipFill>
        <p:spPr>
          <a:xfrm rot="5400000">
            <a:off x="9913488" y="795721"/>
            <a:ext cx="3036906" cy="1518453"/>
          </a:xfrm>
          <a:prstGeom prst="rect">
            <a:avLst/>
          </a:prstGeom>
          <a:noFill/>
          <a:ln>
            <a:noFill/>
          </a:ln>
        </p:spPr>
      </p:pic>
      <p:pic>
        <p:nvPicPr>
          <p:cNvPr id="263" name="Google Shape;263;p10"/>
          <p:cNvPicPr preferRelativeResize="0"/>
          <p:nvPr/>
        </p:nvPicPr>
        <p:blipFill rotWithShape="1">
          <a:blip r:embed="rId5">
            <a:alphaModFix/>
          </a:blip>
          <a:srcRect b="0" l="0" r="0" t="0"/>
          <a:stretch/>
        </p:blipFill>
        <p:spPr>
          <a:xfrm>
            <a:off x="-482968" y="5676778"/>
            <a:ext cx="1798115" cy="1798115"/>
          </a:xfrm>
          <a:prstGeom prst="rect">
            <a:avLst/>
          </a:prstGeom>
          <a:noFill/>
          <a:ln>
            <a:noFill/>
          </a:ln>
        </p:spPr>
      </p:pic>
      <p:pic>
        <p:nvPicPr>
          <p:cNvPr id="264" name="Google Shape;264;p10"/>
          <p:cNvPicPr preferRelativeResize="0"/>
          <p:nvPr/>
        </p:nvPicPr>
        <p:blipFill rotWithShape="1">
          <a:blip r:embed="rId6">
            <a:alphaModFix/>
          </a:blip>
          <a:srcRect b="0" l="0" r="0" t="0"/>
          <a:stretch/>
        </p:blipFill>
        <p:spPr>
          <a:xfrm>
            <a:off x="8178801" y="4932951"/>
            <a:ext cx="503983" cy="503983"/>
          </a:xfrm>
          <a:prstGeom prst="rect">
            <a:avLst/>
          </a:prstGeom>
          <a:noFill/>
          <a:ln>
            <a:noFill/>
          </a:ln>
        </p:spPr>
      </p:pic>
      <p:pic>
        <p:nvPicPr>
          <p:cNvPr id="265" name="Google Shape;265;p10"/>
          <p:cNvPicPr preferRelativeResize="0"/>
          <p:nvPr/>
        </p:nvPicPr>
        <p:blipFill rotWithShape="1">
          <a:blip r:embed="rId7">
            <a:alphaModFix/>
          </a:blip>
          <a:srcRect b="0" l="0" r="0" t="0"/>
          <a:stretch/>
        </p:blipFill>
        <p:spPr>
          <a:xfrm rot="10800000">
            <a:off x="7010400" y="6323637"/>
            <a:ext cx="1037913" cy="518957"/>
          </a:xfrm>
          <a:prstGeom prst="rect">
            <a:avLst/>
          </a:prstGeom>
          <a:noFill/>
          <a:ln>
            <a:noFill/>
          </a:ln>
        </p:spPr>
      </p:pic>
      <p:grpSp>
        <p:nvGrpSpPr>
          <p:cNvPr id="266" name="Google Shape;266;p10"/>
          <p:cNvGrpSpPr/>
          <p:nvPr/>
        </p:nvGrpSpPr>
        <p:grpSpPr>
          <a:xfrm>
            <a:off x="7075540" y="788022"/>
            <a:ext cx="4844297" cy="3112374"/>
            <a:chOff x="0" y="-57149"/>
            <a:chExt cx="7989337" cy="5899622"/>
          </a:xfrm>
        </p:grpSpPr>
        <p:sp>
          <p:nvSpPr>
            <p:cNvPr id="267" name="Google Shape;267;p10"/>
            <p:cNvSpPr txBox="1"/>
            <p:nvPr/>
          </p:nvSpPr>
          <p:spPr>
            <a:xfrm>
              <a:off x="0" y="-57149"/>
              <a:ext cx="7989337" cy="968447"/>
            </a:xfrm>
            <a:prstGeom prst="rect">
              <a:avLst/>
            </a:prstGeom>
            <a:noFill/>
            <a:ln>
              <a:noFill/>
            </a:ln>
          </p:spPr>
          <p:txBody>
            <a:bodyPr anchorCtr="0" anchor="t" bIns="0" lIns="0" spcFirstLastPara="1" rIns="0" wrap="square" tIns="0">
              <a:spAutoFit/>
            </a:bodyPr>
            <a:lstStyle/>
            <a:p>
              <a:pPr indent="0" lvl="0" marL="0" marR="0" rtl="0" algn="l">
                <a:lnSpc>
                  <a:spcPct val="130033"/>
                </a:lnSpc>
                <a:spcBef>
                  <a:spcPts val="0"/>
                </a:spcBef>
                <a:spcAft>
                  <a:spcPts val="0"/>
                </a:spcAft>
                <a:buNone/>
              </a:pPr>
              <a:r>
                <a:rPr b="1" lang="en-US" sz="3333">
                  <a:solidFill>
                    <a:srgbClr val="F8F4EB"/>
                  </a:solidFill>
                  <a:latin typeface="Spartan"/>
                  <a:ea typeface="Spartan"/>
                  <a:cs typeface="Spartan"/>
                  <a:sym typeface="Spartan"/>
                </a:rPr>
                <a:t>Doorbell V2</a:t>
              </a:r>
              <a:endParaRPr/>
            </a:p>
          </p:txBody>
        </p:sp>
        <p:sp>
          <p:nvSpPr>
            <p:cNvPr id="268" name="Google Shape;268;p10"/>
            <p:cNvSpPr txBox="1"/>
            <p:nvPr/>
          </p:nvSpPr>
          <p:spPr>
            <a:xfrm>
              <a:off x="0" y="2242760"/>
              <a:ext cx="7989337" cy="3599713"/>
            </a:xfrm>
            <a:prstGeom prst="rect">
              <a:avLst/>
            </a:prstGeom>
            <a:noFill/>
            <a:ln>
              <a:noFill/>
            </a:ln>
          </p:spPr>
          <p:txBody>
            <a:bodyPr anchorCtr="0" anchor="t" bIns="0" lIns="0" spcFirstLastPara="1" rIns="0" wrap="square" tIns="0">
              <a:spAutoFit/>
            </a:bodyPr>
            <a:lstStyle/>
            <a:p>
              <a:pPr indent="0" lvl="0" marL="0" marR="0" rtl="0" algn="l">
                <a:lnSpc>
                  <a:spcPct val="142008"/>
                </a:lnSpc>
                <a:spcBef>
                  <a:spcPts val="0"/>
                </a:spcBef>
                <a:spcAft>
                  <a:spcPts val="0"/>
                </a:spcAft>
                <a:buNone/>
              </a:pPr>
              <a:r>
                <a:rPr lang="en-US" sz="1733">
                  <a:solidFill>
                    <a:srgbClr val="F8F4EB"/>
                  </a:solidFill>
                  <a:latin typeface="Roboto"/>
                  <a:ea typeface="Roboto"/>
                  <a:cs typeface="Roboto"/>
                  <a:sym typeface="Roboto"/>
                </a:rPr>
                <a:t>The third prototype adds a camera to the doorbell and an app to stream the camera. The third prototype also enables to unlock the door with the app .</a:t>
              </a:r>
              <a:br>
                <a:rPr lang="en-US" sz="1733">
                  <a:solidFill>
                    <a:srgbClr val="F8F4EB"/>
                  </a:solidFill>
                  <a:latin typeface="Roboto"/>
                  <a:ea typeface="Roboto"/>
                  <a:cs typeface="Roboto"/>
                  <a:sym typeface="Roboto"/>
                </a:rPr>
              </a:br>
              <a:r>
                <a:rPr lang="en-US" sz="1733">
                  <a:solidFill>
                    <a:srgbClr val="F8F4EB"/>
                  </a:solidFill>
                  <a:latin typeface="Roboto"/>
                  <a:ea typeface="Roboto"/>
                  <a:cs typeface="Roboto"/>
                  <a:sym typeface="Roboto"/>
                </a:rPr>
                <a:t>As soon as the doorbell is pressed , the user receives a notification in the app  </a:t>
              </a:r>
              <a:endParaRPr/>
            </a:p>
          </p:txBody>
        </p:sp>
      </p:grpSp>
      <p:pic>
        <p:nvPicPr>
          <p:cNvPr id="269" name="Google Shape;269;p10"/>
          <p:cNvPicPr preferRelativeResize="0"/>
          <p:nvPr/>
        </p:nvPicPr>
        <p:blipFill rotWithShape="1">
          <a:blip r:embed="rId8">
            <a:alphaModFix/>
          </a:blip>
          <a:srcRect b="10320" l="0" r="0" t="14185"/>
          <a:stretch/>
        </p:blipFill>
        <p:spPr>
          <a:xfrm>
            <a:off x="1518238" y="626986"/>
            <a:ext cx="4719081" cy="4744660"/>
          </a:xfrm>
          <a:prstGeom prst="rect">
            <a:avLst/>
          </a:prstGeom>
          <a:noFill/>
          <a:ln>
            <a:noFill/>
          </a:ln>
        </p:spPr>
      </p:pic>
      <p:pic>
        <p:nvPicPr>
          <p:cNvPr id="270" name="Google Shape;270;p10"/>
          <p:cNvPicPr preferRelativeResize="0"/>
          <p:nvPr/>
        </p:nvPicPr>
        <p:blipFill rotWithShape="1">
          <a:blip r:embed="rId3">
            <a:alphaModFix/>
          </a:blip>
          <a:srcRect b="0" l="0" r="0" t="0"/>
          <a:stretch/>
        </p:blipFill>
        <p:spPr>
          <a:xfrm>
            <a:off x="10990874" y="5706700"/>
            <a:ext cx="363277" cy="363277"/>
          </a:xfrm>
          <a:prstGeom prst="rect">
            <a:avLst/>
          </a:prstGeom>
          <a:noFill/>
          <a:ln>
            <a:noFill/>
          </a:ln>
        </p:spPr>
      </p:pic>
      <p:grpSp>
        <p:nvGrpSpPr>
          <p:cNvPr id="271" name="Google Shape;271;p10"/>
          <p:cNvGrpSpPr/>
          <p:nvPr/>
        </p:nvGrpSpPr>
        <p:grpSpPr>
          <a:xfrm>
            <a:off x="10673042" y="5958008"/>
            <a:ext cx="1220760" cy="628085"/>
            <a:chOff x="15408259" y="8366452"/>
            <a:chExt cx="1831140" cy="942127"/>
          </a:xfrm>
        </p:grpSpPr>
        <p:sp>
          <p:nvSpPr>
            <p:cNvPr id="272" name="Google Shape;272;p10"/>
            <p:cNvSpPr/>
            <p:nvPr/>
          </p:nvSpPr>
          <p:spPr>
            <a:xfrm>
              <a:off x="15408259" y="8366452"/>
              <a:ext cx="1831140" cy="942127"/>
            </a:xfrm>
            <a:custGeom>
              <a:rect b="b" l="l" r="r" t="t"/>
              <a:pathLst>
                <a:path extrusionOk="0" h="360680" w="701026">
                  <a:moveTo>
                    <a:pt x="701026" y="180340"/>
                  </a:moveTo>
                  <a:cubicBezTo>
                    <a:pt x="701026" y="81280"/>
                    <a:pt x="621016" y="0"/>
                    <a:pt x="520686" y="0"/>
                  </a:cubicBezTo>
                  <a:lnTo>
                    <a:pt x="172720" y="0"/>
                  </a:lnTo>
                  <a:lnTo>
                    <a:pt x="172720" y="1270"/>
                  </a:lnTo>
                  <a:cubicBezTo>
                    <a:pt x="76200" y="5080"/>
                    <a:pt x="0" y="83820"/>
                    <a:pt x="0" y="180340"/>
                  </a:cubicBezTo>
                  <a:cubicBezTo>
                    <a:pt x="0" y="276860"/>
                    <a:pt x="77470" y="355600"/>
                    <a:pt x="172720" y="359410"/>
                  </a:cubicBezTo>
                  <a:lnTo>
                    <a:pt x="172720" y="360680"/>
                  </a:lnTo>
                  <a:lnTo>
                    <a:pt x="520685" y="360680"/>
                  </a:lnTo>
                  <a:cubicBezTo>
                    <a:pt x="619745" y="360680"/>
                    <a:pt x="701025" y="279400"/>
                    <a:pt x="701025" y="180340"/>
                  </a:cubicBezTo>
                  <a:close/>
                </a:path>
              </a:pathLst>
            </a:custGeom>
            <a:solidFill>
              <a:srgbClr val="F8F4EB">
                <a:alpha val="7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3" name="Google Shape;273;p10"/>
            <p:cNvGrpSpPr/>
            <p:nvPr/>
          </p:nvGrpSpPr>
          <p:grpSpPr>
            <a:xfrm>
              <a:off x="16358183" y="8449615"/>
              <a:ext cx="775800" cy="775800"/>
              <a:chOff x="0" y="0"/>
              <a:chExt cx="1034400" cy="1034400"/>
            </a:xfrm>
          </p:grpSpPr>
          <p:pic>
            <p:nvPicPr>
              <p:cNvPr id="274" name="Google Shape;274;p10"/>
              <p:cNvPicPr preferRelativeResize="0"/>
              <p:nvPr/>
            </p:nvPicPr>
            <p:blipFill rotWithShape="1">
              <a:blip r:embed="rId6">
                <a:alphaModFix/>
              </a:blip>
              <a:srcRect b="0" l="0" r="0" t="0"/>
              <a:stretch/>
            </p:blipFill>
            <p:spPr>
              <a:xfrm>
                <a:off x="0" y="0"/>
                <a:ext cx="1034400" cy="1034400"/>
              </a:xfrm>
              <a:prstGeom prst="rect">
                <a:avLst/>
              </a:prstGeom>
              <a:noFill/>
              <a:ln>
                <a:noFill/>
              </a:ln>
            </p:spPr>
          </p:pic>
          <p:pic>
            <p:nvPicPr>
              <p:cNvPr id="275" name="Google Shape;275;p10"/>
              <p:cNvPicPr preferRelativeResize="0"/>
              <p:nvPr/>
            </p:nvPicPr>
            <p:blipFill rotWithShape="1">
              <a:blip r:embed="rId3">
                <a:alphaModFix/>
              </a:blip>
              <a:srcRect b="0" l="0" r="0" t="0"/>
              <a:stretch/>
            </p:blipFill>
            <p:spPr>
              <a:xfrm>
                <a:off x="153923" y="153923"/>
                <a:ext cx="726554" cy="726554"/>
              </a:xfrm>
              <a:prstGeom prst="rect">
                <a:avLst/>
              </a:prstGeom>
              <a:noFill/>
              <a:ln>
                <a:noFill/>
              </a:ln>
            </p:spPr>
          </p:pic>
        </p:gr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54699"/>
        </a:solidFill>
      </p:bgPr>
    </p:bg>
    <p:spTree>
      <p:nvGrpSpPr>
        <p:cNvPr id="279" name="Shape 279"/>
        <p:cNvGrpSpPr/>
        <p:nvPr/>
      </p:nvGrpSpPr>
      <p:grpSpPr>
        <a:xfrm>
          <a:off x="0" y="0"/>
          <a:ext cx="0" cy="0"/>
          <a:chOff x="0" y="0"/>
          <a:chExt cx="0" cy="0"/>
        </a:xfrm>
      </p:grpSpPr>
      <p:sp>
        <p:nvSpPr>
          <p:cNvPr id="280" name="Google Shape;280;p11"/>
          <p:cNvSpPr txBox="1"/>
          <p:nvPr/>
        </p:nvSpPr>
        <p:spPr>
          <a:xfrm>
            <a:off x="685800" y="647700"/>
            <a:ext cx="4999215" cy="510974"/>
          </a:xfrm>
          <a:prstGeom prst="rect">
            <a:avLst/>
          </a:prstGeom>
          <a:noFill/>
          <a:ln>
            <a:noFill/>
          </a:ln>
        </p:spPr>
        <p:txBody>
          <a:bodyPr anchorCtr="0" anchor="t" bIns="0" lIns="0" spcFirstLastPara="1" rIns="0" wrap="square" tIns="0">
            <a:spAutoFit/>
          </a:bodyPr>
          <a:lstStyle/>
          <a:p>
            <a:pPr indent="0" lvl="0" marL="0" marR="0" rtl="0" algn="l">
              <a:lnSpc>
                <a:spcPct val="129994"/>
              </a:lnSpc>
              <a:spcBef>
                <a:spcPts val="0"/>
              </a:spcBef>
              <a:spcAft>
                <a:spcPts val="0"/>
              </a:spcAft>
              <a:buNone/>
            </a:pPr>
            <a:r>
              <a:rPr b="1" lang="en-US" sz="3334">
                <a:solidFill>
                  <a:schemeClr val="lt1"/>
                </a:solidFill>
                <a:latin typeface="Spartan"/>
                <a:ea typeface="Spartan"/>
                <a:cs typeface="Spartan"/>
                <a:sym typeface="Spartan"/>
              </a:rPr>
              <a:t>Working of the device:</a:t>
            </a:r>
            <a:endParaRPr/>
          </a:p>
        </p:txBody>
      </p:sp>
      <p:pic>
        <p:nvPicPr>
          <p:cNvPr id="281" name="Google Shape;281;p11"/>
          <p:cNvPicPr preferRelativeResize="0"/>
          <p:nvPr/>
        </p:nvPicPr>
        <p:blipFill rotWithShape="1">
          <a:blip r:embed="rId3">
            <a:alphaModFix/>
          </a:blip>
          <a:srcRect b="0" l="0" r="0" t="0"/>
          <a:stretch/>
        </p:blipFill>
        <p:spPr>
          <a:xfrm rot="-5400000">
            <a:off x="-742334" y="2735832"/>
            <a:ext cx="2969337" cy="1484669"/>
          </a:xfrm>
          <a:prstGeom prst="rect">
            <a:avLst/>
          </a:prstGeom>
          <a:noFill/>
          <a:ln>
            <a:noFill/>
          </a:ln>
        </p:spPr>
      </p:pic>
      <p:sp>
        <p:nvSpPr>
          <p:cNvPr id="282" name="Google Shape;282;p11"/>
          <p:cNvSpPr/>
          <p:nvPr/>
        </p:nvSpPr>
        <p:spPr>
          <a:xfrm>
            <a:off x="766239" y="2507077"/>
            <a:ext cx="3363193" cy="2351264"/>
          </a:xfrm>
          <a:custGeom>
            <a:rect b="b" l="l" r="r" t="t"/>
            <a:pathLst>
              <a:path extrusionOk="0" h="1109667" w="1173225">
                <a:moveTo>
                  <a:pt x="1048765" y="1109667"/>
                </a:moveTo>
                <a:lnTo>
                  <a:pt x="124460" y="1109667"/>
                </a:lnTo>
                <a:cubicBezTo>
                  <a:pt x="55880" y="1109667"/>
                  <a:pt x="0" y="1053787"/>
                  <a:pt x="0" y="985207"/>
                </a:cubicBezTo>
                <a:lnTo>
                  <a:pt x="0" y="124460"/>
                </a:lnTo>
                <a:cubicBezTo>
                  <a:pt x="0" y="55880"/>
                  <a:pt x="55880" y="0"/>
                  <a:pt x="124460" y="0"/>
                </a:cubicBezTo>
                <a:lnTo>
                  <a:pt x="1048765" y="0"/>
                </a:lnTo>
                <a:cubicBezTo>
                  <a:pt x="1117345" y="0"/>
                  <a:pt x="1173225" y="55880"/>
                  <a:pt x="1173225" y="124460"/>
                </a:cubicBezTo>
                <a:lnTo>
                  <a:pt x="1173225" y="985207"/>
                </a:lnTo>
                <a:cubicBezTo>
                  <a:pt x="1173225" y="1053787"/>
                  <a:pt x="1117345" y="1109667"/>
                  <a:pt x="1048765" y="1109667"/>
                </a:cubicBezTo>
                <a:close/>
              </a:path>
            </a:pathLst>
          </a:custGeom>
          <a:solidFill>
            <a:srgbClr val="F8F4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3" name="Google Shape;283;p11"/>
          <p:cNvPicPr preferRelativeResize="0"/>
          <p:nvPr/>
        </p:nvPicPr>
        <p:blipFill rotWithShape="1">
          <a:blip r:embed="rId4">
            <a:alphaModFix/>
          </a:blip>
          <a:srcRect b="0" l="0" r="0" t="0"/>
          <a:stretch/>
        </p:blipFill>
        <p:spPr>
          <a:xfrm rot="-5400000">
            <a:off x="10873705" y="-72326"/>
            <a:ext cx="1318295" cy="1318295"/>
          </a:xfrm>
          <a:prstGeom prst="rect">
            <a:avLst/>
          </a:prstGeom>
          <a:noFill/>
          <a:ln>
            <a:noFill/>
          </a:ln>
        </p:spPr>
      </p:pic>
      <p:pic>
        <p:nvPicPr>
          <p:cNvPr id="284" name="Google Shape;284;p11"/>
          <p:cNvPicPr preferRelativeResize="0"/>
          <p:nvPr/>
        </p:nvPicPr>
        <p:blipFill rotWithShape="1">
          <a:blip r:embed="rId5">
            <a:alphaModFix/>
          </a:blip>
          <a:srcRect b="0" l="0" r="0" t="0"/>
          <a:stretch/>
        </p:blipFill>
        <p:spPr>
          <a:xfrm flipH="1" rot="-5400000">
            <a:off x="10395421" y="5061421"/>
            <a:ext cx="1796579" cy="1796579"/>
          </a:xfrm>
          <a:prstGeom prst="rect">
            <a:avLst/>
          </a:prstGeom>
          <a:noFill/>
          <a:ln>
            <a:noFill/>
          </a:ln>
        </p:spPr>
      </p:pic>
      <p:grpSp>
        <p:nvGrpSpPr>
          <p:cNvPr id="285" name="Google Shape;285;p11"/>
          <p:cNvGrpSpPr/>
          <p:nvPr/>
        </p:nvGrpSpPr>
        <p:grpSpPr>
          <a:xfrm>
            <a:off x="1121848" y="2991204"/>
            <a:ext cx="2491097" cy="1477872"/>
            <a:chOff x="0" y="-28575"/>
            <a:chExt cx="4982195" cy="2955747"/>
          </a:xfrm>
        </p:grpSpPr>
        <p:sp>
          <p:nvSpPr>
            <p:cNvPr id="286" name="Google Shape;286;p11"/>
            <p:cNvSpPr txBox="1"/>
            <p:nvPr/>
          </p:nvSpPr>
          <p:spPr>
            <a:xfrm>
              <a:off x="0" y="-28575"/>
              <a:ext cx="4982195" cy="713273"/>
            </a:xfrm>
            <a:prstGeom prst="rect">
              <a:avLst/>
            </a:prstGeom>
            <a:noFill/>
            <a:ln>
              <a:noFill/>
            </a:ln>
          </p:spPr>
          <p:txBody>
            <a:bodyPr anchorCtr="0" anchor="t" bIns="0" lIns="0" spcFirstLastPara="1" rIns="0" wrap="square" tIns="0">
              <a:spAutoFit/>
            </a:bodyPr>
            <a:lstStyle/>
            <a:p>
              <a:pPr indent="0" lvl="0" marL="0" marR="0" rtl="0" algn="l">
                <a:lnSpc>
                  <a:spcPct val="130004"/>
                </a:lnSpc>
                <a:spcBef>
                  <a:spcPts val="0"/>
                </a:spcBef>
                <a:spcAft>
                  <a:spcPts val="0"/>
                </a:spcAft>
                <a:buNone/>
              </a:pPr>
              <a:r>
                <a:rPr b="1" lang="en-US" sz="2333">
                  <a:solidFill>
                    <a:srgbClr val="34499A"/>
                  </a:solidFill>
                  <a:latin typeface="Spartan"/>
                  <a:ea typeface="Spartan"/>
                  <a:cs typeface="Spartan"/>
                  <a:sym typeface="Spartan"/>
                </a:rPr>
                <a:t>Step 1</a:t>
              </a:r>
              <a:endParaRPr/>
            </a:p>
          </p:txBody>
        </p:sp>
        <p:sp>
          <p:nvSpPr>
            <p:cNvPr id="287" name="Google Shape;287;p11"/>
            <p:cNvSpPr txBox="1"/>
            <p:nvPr/>
          </p:nvSpPr>
          <p:spPr>
            <a:xfrm>
              <a:off x="0" y="1127446"/>
              <a:ext cx="4982195" cy="1799726"/>
            </a:xfrm>
            <a:prstGeom prst="rect">
              <a:avLst/>
            </a:prstGeom>
            <a:noFill/>
            <a:ln>
              <a:noFill/>
            </a:ln>
          </p:spPr>
          <p:txBody>
            <a:bodyPr anchorCtr="0" anchor="t" bIns="0" lIns="0" spcFirstLastPara="1" rIns="0" wrap="square" tIns="0">
              <a:spAutoFit/>
            </a:bodyPr>
            <a:lstStyle/>
            <a:p>
              <a:pPr indent="0" lvl="0" marL="0" marR="0" rtl="0" algn="l">
                <a:lnSpc>
                  <a:spcPct val="141991"/>
                </a:lnSpc>
                <a:spcBef>
                  <a:spcPts val="0"/>
                </a:spcBef>
                <a:spcAft>
                  <a:spcPts val="0"/>
                </a:spcAft>
                <a:buNone/>
              </a:pPr>
              <a:r>
                <a:rPr lang="en-US" sz="1667">
                  <a:solidFill>
                    <a:srgbClr val="34499A"/>
                  </a:solidFill>
                  <a:latin typeface="Roboto"/>
                  <a:ea typeface="Roboto"/>
                  <a:cs typeface="Roboto"/>
                  <a:sym typeface="Roboto"/>
                </a:rPr>
                <a:t>Button / Switch of doorbell is pressed by guest</a:t>
              </a:r>
              <a:endParaRPr/>
            </a:p>
          </p:txBody>
        </p:sp>
      </p:grpSp>
      <p:grpSp>
        <p:nvGrpSpPr>
          <p:cNvPr id="288" name="Google Shape;288;p11"/>
          <p:cNvGrpSpPr/>
          <p:nvPr/>
        </p:nvGrpSpPr>
        <p:grpSpPr>
          <a:xfrm>
            <a:off x="4485041" y="2531103"/>
            <a:ext cx="3363193" cy="2351264"/>
            <a:chOff x="4414404" y="2991204"/>
            <a:chExt cx="3363193" cy="2351264"/>
          </a:xfrm>
        </p:grpSpPr>
        <p:sp>
          <p:nvSpPr>
            <p:cNvPr id="289" name="Google Shape;289;p11"/>
            <p:cNvSpPr/>
            <p:nvPr/>
          </p:nvSpPr>
          <p:spPr>
            <a:xfrm>
              <a:off x="4414404" y="2991204"/>
              <a:ext cx="3363193" cy="2351264"/>
            </a:xfrm>
            <a:custGeom>
              <a:rect b="b" l="l" r="r" t="t"/>
              <a:pathLst>
                <a:path extrusionOk="0" h="1109667" w="1173225">
                  <a:moveTo>
                    <a:pt x="1048765" y="1109667"/>
                  </a:moveTo>
                  <a:lnTo>
                    <a:pt x="124460" y="1109667"/>
                  </a:lnTo>
                  <a:cubicBezTo>
                    <a:pt x="55880" y="1109667"/>
                    <a:pt x="0" y="1053787"/>
                    <a:pt x="0" y="985207"/>
                  </a:cubicBezTo>
                  <a:lnTo>
                    <a:pt x="0" y="124460"/>
                  </a:lnTo>
                  <a:cubicBezTo>
                    <a:pt x="0" y="55880"/>
                    <a:pt x="55880" y="0"/>
                    <a:pt x="124460" y="0"/>
                  </a:cubicBezTo>
                  <a:lnTo>
                    <a:pt x="1048765" y="0"/>
                  </a:lnTo>
                  <a:cubicBezTo>
                    <a:pt x="1117345" y="0"/>
                    <a:pt x="1173225" y="55880"/>
                    <a:pt x="1173225" y="124460"/>
                  </a:cubicBezTo>
                  <a:lnTo>
                    <a:pt x="1173225" y="985207"/>
                  </a:lnTo>
                  <a:cubicBezTo>
                    <a:pt x="1173225" y="1053787"/>
                    <a:pt x="1117345" y="1109667"/>
                    <a:pt x="1048765" y="1109667"/>
                  </a:cubicBezTo>
                  <a:close/>
                </a:path>
              </a:pathLst>
            </a:custGeom>
            <a:solidFill>
              <a:srgbClr val="F8F4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0" name="Google Shape;290;p11"/>
            <p:cNvGrpSpPr/>
            <p:nvPr/>
          </p:nvGrpSpPr>
          <p:grpSpPr>
            <a:xfrm>
              <a:off x="4894954" y="3478166"/>
              <a:ext cx="2491097" cy="1170095"/>
              <a:chOff x="0" y="-28575"/>
              <a:chExt cx="4982195" cy="2340192"/>
            </a:xfrm>
          </p:grpSpPr>
          <p:sp>
            <p:nvSpPr>
              <p:cNvPr id="291" name="Google Shape;291;p11"/>
              <p:cNvSpPr txBox="1"/>
              <p:nvPr/>
            </p:nvSpPr>
            <p:spPr>
              <a:xfrm>
                <a:off x="0" y="-28575"/>
                <a:ext cx="4982195" cy="713273"/>
              </a:xfrm>
              <a:prstGeom prst="rect">
                <a:avLst/>
              </a:prstGeom>
              <a:noFill/>
              <a:ln>
                <a:noFill/>
              </a:ln>
            </p:spPr>
            <p:txBody>
              <a:bodyPr anchorCtr="0" anchor="t" bIns="0" lIns="0" spcFirstLastPara="1" rIns="0" wrap="square" tIns="0">
                <a:spAutoFit/>
              </a:bodyPr>
              <a:lstStyle/>
              <a:p>
                <a:pPr indent="0" lvl="0" marL="0" marR="0" rtl="0" algn="l">
                  <a:lnSpc>
                    <a:spcPct val="130004"/>
                  </a:lnSpc>
                  <a:spcBef>
                    <a:spcPts val="0"/>
                  </a:spcBef>
                  <a:spcAft>
                    <a:spcPts val="0"/>
                  </a:spcAft>
                  <a:buNone/>
                </a:pPr>
                <a:r>
                  <a:rPr b="1" lang="en-US" sz="2333">
                    <a:solidFill>
                      <a:srgbClr val="34499A"/>
                    </a:solidFill>
                    <a:latin typeface="Spartan"/>
                    <a:ea typeface="Spartan"/>
                    <a:cs typeface="Spartan"/>
                    <a:sym typeface="Spartan"/>
                  </a:rPr>
                  <a:t>Step 2</a:t>
                </a:r>
                <a:endParaRPr/>
              </a:p>
            </p:txBody>
          </p:sp>
          <p:sp>
            <p:nvSpPr>
              <p:cNvPr id="292" name="Google Shape;292;p11"/>
              <p:cNvSpPr txBox="1"/>
              <p:nvPr/>
            </p:nvSpPr>
            <p:spPr>
              <a:xfrm>
                <a:off x="0" y="1127446"/>
                <a:ext cx="4982195" cy="1184171"/>
              </a:xfrm>
              <a:prstGeom prst="rect">
                <a:avLst/>
              </a:prstGeom>
              <a:noFill/>
              <a:ln>
                <a:noFill/>
              </a:ln>
            </p:spPr>
            <p:txBody>
              <a:bodyPr anchorCtr="0" anchor="t" bIns="0" lIns="0" spcFirstLastPara="1" rIns="0" wrap="square" tIns="0">
                <a:spAutoFit/>
              </a:bodyPr>
              <a:lstStyle/>
              <a:p>
                <a:pPr indent="0" lvl="0" marL="0" marR="0" rtl="0" algn="l">
                  <a:lnSpc>
                    <a:spcPct val="141991"/>
                  </a:lnSpc>
                  <a:spcBef>
                    <a:spcPts val="0"/>
                  </a:spcBef>
                  <a:spcAft>
                    <a:spcPts val="0"/>
                  </a:spcAft>
                  <a:buNone/>
                </a:pPr>
                <a:r>
                  <a:rPr lang="en-US" sz="1667">
                    <a:solidFill>
                      <a:srgbClr val="34499A"/>
                    </a:solidFill>
                    <a:latin typeface="Roboto"/>
                    <a:ea typeface="Roboto"/>
                    <a:cs typeface="Roboto"/>
                    <a:sym typeface="Roboto"/>
                  </a:rPr>
                  <a:t>Image captured and processed by camera</a:t>
                </a:r>
                <a:endParaRPr/>
              </a:p>
            </p:txBody>
          </p:sp>
        </p:grpSp>
      </p:grpSp>
      <p:grpSp>
        <p:nvGrpSpPr>
          <p:cNvPr id="293" name="Google Shape;293;p11"/>
          <p:cNvGrpSpPr/>
          <p:nvPr/>
        </p:nvGrpSpPr>
        <p:grpSpPr>
          <a:xfrm>
            <a:off x="8328784" y="2531103"/>
            <a:ext cx="3363193" cy="2351264"/>
            <a:chOff x="8143008" y="2991205"/>
            <a:chExt cx="3363193" cy="2351264"/>
          </a:xfrm>
        </p:grpSpPr>
        <p:sp>
          <p:nvSpPr>
            <p:cNvPr id="294" name="Google Shape;294;p11"/>
            <p:cNvSpPr/>
            <p:nvPr/>
          </p:nvSpPr>
          <p:spPr>
            <a:xfrm>
              <a:off x="8143008" y="2991205"/>
              <a:ext cx="3363193" cy="2351264"/>
            </a:xfrm>
            <a:custGeom>
              <a:rect b="b" l="l" r="r" t="t"/>
              <a:pathLst>
                <a:path extrusionOk="0" h="1109667" w="1173225">
                  <a:moveTo>
                    <a:pt x="1048765" y="1109667"/>
                  </a:moveTo>
                  <a:lnTo>
                    <a:pt x="124460" y="1109667"/>
                  </a:lnTo>
                  <a:cubicBezTo>
                    <a:pt x="55880" y="1109667"/>
                    <a:pt x="0" y="1053787"/>
                    <a:pt x="0" y="985207"/>
                  </a:cubicBezTo>
                  <a:lnTo>
                    <a:pt x="0" y="124460"/>
                  </a:lnTo>
                  <a:cubicBezTo>
                    <a:pt x="0" y="55880"/>
                    <a:pt x="55880" y="0"/>
                    <a:pt x="124460" y="0"/>
                  </a:cubicBezTo>
                  <a:lnTo>
                    <a:pt x="1048765" y="0"/>
                  </a:lnTo>
                  <a:cubicBezTo>
                    <a:pt x="1117345" y="0"/>
                    <a:pt x="1173225" y="55880"/>
                    <a:pt x="1173225" y="124460"/>
                  </a:cubicBezTo>
                  <a:lnTo>
                    <a:pt x="1173225" y="985207"/>
                  </a:lnTo>
                  <a:cubicBezTo>
                    <a:pt x="1173225" y="1053787"/>
                    <a:pt x="1117345" y="1109667"/>
                    <a:pt x="1048765" y="1109667"/>
                  </a:cubicBezTo>
                  <a:close/>
                </a:path>
              </a:pathLst>
            </a:custGeom>
            <a:solidFill>
              <a:srgbClr val="F8F4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5" name="Google Shape;295;p11"/>
            <p:cNvGrpSpPr/>
            <p:nvPr/>
          </p:nvGrpSpPr>
          <p:grpSpPr>
            <a:xfrm>
              <a:off x="8579055" y="3465629"/>
              <a:ext cx="2491097" cy="1170095"/>
              <a:chOff x="0" y="-28575"/>
              <a:chExt cx="4982195" cy="2340192"/>
            </a:xfrm>
          </p:grpSpPr>
          <p:sp>
            <p:nvSpPr>
              <p:cNvPr id="296" name="Google Shape;296;p11"/>
              <p:cNvSpPr txBox="1"/>
              <p:nvPr/>
            </p:nvSpPr>
            <p:spPr>
              <a:xfrm>
                <a:off x="0" y="-28575"/>
                <a:ext cx="4982195" cy="713273"/>
              </a:xfrm>
              <a:prstGeom prst="rect">
                <a:avLst/>
              </a:prstGeom>
              <a:noFill/>
              <a:ln>
                <a:noFill/>
              </a:ln>
            </p:spPr>
            <p:txBody>
              <a:bodyPr anchorCtr="0" anchor="t" bIns="0" lIns="0" spcFirstLastPara="1" rIns="0" wrap="square" tIns="0">
                <a:spAutoFit/>
              </a:bodyPr>
              <a:lstStyle/>
              <a:p>
                <a:pPr indent="0" lvl="0" marL="0" marR="0" rtl="0" algn="l">
                  <a:lnSpc>
                    <a:spcPct val="130004"/>
                  </a:lnSpc>
                  <a:spcBef>
                    <a:spcPts val="0"/>
                  </a:spcBef>
                  <a:spcAft>
                    <a:spcPts val="0"/>
                  </a:spcAft>
                  <a:buNone/>
                </a:pPr>
                <a:r>
                  <a:rPr b="1" lang="en-US" sz="2333">
                    <a:solidFill>
                      <a:srgbClr val="34499A"/>
                    </a:solidFill>
                    <a:latin typeface="Spartan"/>
                    <a:ea typeface="Spartan"/>
                    <a:cs typeface="Spartan"/>
                    <a:sym typeface="Spartan"/>
                  </a:rPr>
                  <a:t>Step 3</a:t>
                </a:r>
                <a:endParaRPr/>
              </a:p>
            </p:txBody>
          </p:sp>
          <p:sp>
            <p:nvSpPr>
              <p:cNvPr id="297" name="Google Shape;297;p11"/>
              <p:cNvSpPr txBox="1"/>
              <p:nvPr/>
            </p:nvSpPr>
            <p:spPr>
              <a:xfrm>
                <a:off x="0" y="1127446"/>
                <a:ext cx="4982195" cy="1184171"/>
              </a:xfrm>
              <a:prstGeom prst="rect">
                <a:avLst/>
              </a:prstGeom>
              <a:noFill/>
              <a:ln>
                <a:noFill/>
              </a:ln>
            </p:spPr>
            <p:txBody>
              <a:bodyPr anchorCtr="0" anchor="t" bIns="0" lIns="0" spcFirstLastPara="1" rIns="0" wrap="square" tIns="0">
                <a:spAutoFit/>
              </a:bodyPr>
              <a:lstStyle/>
              <a:p>
                <a:pPr indent="0" lvl="0" marL="0" marR="0" rtl="0" algn="l">
                  <a:lnSpc>
                    <a:spcPct val="141991"/>
                  </a:lnSpc>
                  <a:spcBef>
                    <a:spcPts val="0"/>
                  </a:spcBef>
                  <a:spcAft>
                    <a:spcPts val="0"/>
                  </a:spcAft>
                  <a:buNone/>
                </a:pPr>
                <a:r>
                  <a:rPr lang="en-US" sz="1667">
                    <a:solidFill>
                      <a:srgbClr val="34499A"/>
                    </a:solidFill>
                    <a:latin typeface="Roboto"/>
                    <a:ea typeface="Roboto"/>
                    <a:cs typeface="Roboto"/>
                    <a:sym typeface="Roboto"/>
                  </a:rPr>
                  <a:t>User notified . Image of guest also updated in app</a:t>
                </a:r>
                <a:endParaRPr/>
              </a:p>
            </p:txBody>
          </p:sp>
        </p:grpSp>
      </p:grpSp>
      <p:grpSp>
        <p:nvGrpSpPr>
          <p:cNvPr id="298" name="Google Shape;298;p11"/>
          <p:cNvGrpSpPr/>
          <p:nvPr/>
        </p:nvGrpSpPr>
        <p:grpSpPr>
          <a:xfrm rot="-5593636">
            <a:off x="7635304" y="2651966"/>
            <a:ext cx="947142" cy="1311576"/>
            <a:chOff x="0" y="0"/>
            <a:chExt cx="1715587" cy="1984257"/>
          </a:xfrm>
        </p:grpSpPr>
        <p:pic>
          <p:nvPicPr>
            <p:cNvPr id="299" name="Google Shape;299;p11"/>
            <p:cNvPicPr preferRelativeResize="0"/>
            <p:nvPr/>
          </p:nvPicPr>
          <p:blipFill rotWithShape="1">
            <a:blip r:embed="rId6">
              <a:alphaModFix/>
            </a:blip>
            <a:srcRect b="0" l="0" r="0" t="0"/>
            <a:stretch/>
          </p:blipFill>
          <p:spPr>
            <a:xfrm rot="5400000">
              <a:off x="0" y="0"/>
              <a:ext cx="1339276" cy="1339276"/>
            </a:xfrm>
            <a:prstGeom prst="rect">
              <a:avLst/>
            </a:prstGeom>
            <a:noFill/>
            <a:ln>
              <a:noFill/>
            </a:ln>
          </p:spPr>
        </p:pic>
        <p:pic>
          <p:nvPicPr>
            <p:cNvPr id="300" name="Google Shape;300;p11"/>
            <p:cNvPicPr preferRelativeResize="0"/>
            <p:nvPr/>
          </p:nvPicPr>
          <p:blipFill rotWithShape="1">
            <a:blip r:embed="rId7">
              <a:alphaModFix/>
            </a:blip>
            <a:srcRect b="0" l="0" r="0" t="0"/>
            <a:stretch/>
          </p:blipFill>
          <p:spPr>
            <a:xfrm rot="-2700000">
              <a:off x="549177" y="820266"/>
              <a:ext cx="967703" cy="962864"/>
            </a:xfrm>
            <a:prstGeom prst="rect">
              <a:avLst/>
            </a:prstGeom>
            <a:noFill/>
            <a:ln>
              <a:noFill/>
            </a:ln>
          </p:spPr>
        </p:pic>
      </p:grpSp>
      <p:grpSp>
        <p:nvGrpSpPr>
          <p:cNvPr id="301" name="Google Shape;301;p11"/>
          <p:cNvGrpSpPr/>
          <p:nvPr/>
        </p:nvGrpSpPr>
        <p:grpSpPr>
          <a:xfrm>
            <a:off x="3801533" y="3706735"/>
            <a:ext cx="1094138" cy="1022307"/>
            <a:chOff x="0" y="0"/>
            <a:chExt cx="1945274" cy="1705036"/>
          </a:xfrm>
        </p:grpSpPr>
        <p:pic>
          <p:nvPicPr>
            <p:cNvPr id="302" name="Google Shape;302;p11"/>
            <p:cNvPicPr preferRelativeResize="0"/>
            <p:nvPr/>
          </p:nvPicPr>
          <p:blipFill rotWithShape="1">
            <a:blip r:embed="rId6">
              <a:alphaModFix/>
            </a:blip>
            <a:srcRect b="0" l="0" r="0" t="0"/>
            <a:stretch/>
          </p:blipFill>
          <p:spPr>
            <a:xfrm flipH="1" rot="10800000">
              <a:off x="0" y="0"/>
              <a:ext cx="1339276" cy="1339276"/>
            </a:xfrm>
            <a:prstGeom prst="rect">
              <a:avLst/>
            </a:prstGeom>
            <a:noFill/>
            <a:ln>
              <a:noFill/>
            </a:ln>
          </p:spPr>
        </p:pic>
        <p:pic>
          <p:nvPicPr>
            <p:cNvPr id="303" name="Google Shape;303;p11"/>
            <p:cNvPicPr preferRelativeResize="0"/>
            <p:nvPr/>
          </p:nvPicPr>
          <p:blipFill rotWithShape="1">
            <a:blip r:embed="rId8">
              <a:alphaModFix/>
            </a:blip>
            <a:srcRect b="0" l="0" r="0" t="0"/>
            <a:stretch/>
          </p:blipFill>
          <p:spPr>
            <a:xfrm rot="-8100000">
              <a:off x="778864" y="541045"/>
              <a:ext cx="967703" cy="962864"/>
            </a:xfrm>
            <a:prstGeom prst="rect">
              <a:avLst/>
            </a:prstGeom>
            <a:noFill/>
            <a:ln>
              <a:noFill/>
            </a:ln>
          </p:spPr>
        </p:pic>
      </p:grpSp>
      <p:grpSp>
        <p:nvGrpSpPr>
          <p:cNvPr id="304" name="Google Shape;304;p11"/>
          <p:cNvGrpSpPr/>
          <p:nvPr/>
        </p:nvGrpSpPr>
        <p:grpSpPr>
          <a:xfrm>
            <a:off x="520316" y="6059608"/>
            <a:ext cx="1220760" cy="628085"/>
            <a:chOff x="15408259" y="8366452"/>
            <a:chExt cx="1831140" cy="942127"/>
          </a:xfrm>
        </p:grpSpPr>
        <p:sp>
          <p:nvSpPr>
            <p:cNvPr id="305" name="Google Shape;305;p11"/>
            <p:cNvSpPr/>
            <p:nvPr/>
          </p:nvSpPr>
          <p:spPr>
            <a:xfrm>
              <a:off x="15408259" y="8366452"/>
              <a:ext cx="1831140" cy="942127"/>
            </a:xfrm>
            <a:custGeom>
              <a:rect b="b" l="l" r="r" t="t"/>
              <a:pathLst>
                <a:path extrusionOk="0" h="360680" w="701026">
                  <a:moveTo>
                    <a:pt x="701026" y="180340"/>
                  </a:moveTo>
                  <a:cubicBezTo>
                    <a:pt x="701026" y="81280"/>
                    <a:pt x="621016" y="0"/>
                    <a:pt x="520686" y="0"/>
                  </a:cubicBezTo>
                  <a:lnTo>
                    <a:pt x="172720" y="0"/>
                  </a:lnTo>
                  <a:lnTo>
                    <a:pt x="172720" y="1270"/>
                  </a:lnTo>
                  <a:cubicBezTo>
                    <a:pt x="76200" y="5080"/>
                    <a:pt x="0" y="83820"/>
                    <a:pt x="0" y="180340"/>
                  </a:cubicBezTo>
                  <a:cubicBezTo>
                    <a:pt x="0" y="276860"/>
                    <a:pt x="77470" y="355600"/>
                    <a:pt x="172720" y="359410"/>
                  </a:cubicBezTo>
                  <a:lnTo>
                    <a:pt x="172720" y="360680"/>
                  </a:lnTo>
                  <a:lnTo>
                    <a:pt x="520685" y="360680"/>
                  </a:lnTo>
                  <a:cubicBezTo>
                    <a:pt x="619745" y="360680"/>
                    <a:pt x="701025" y="279400"/>
                    <a:pt x="701025" y="180340"/>
                  </a:cubicBezTo>
                  <a:close/>
                </a:path>
              </a:pathLst>
            </a:custGeom>
            <a:solidFill>
              <a:srgbClr val="F8F4EB">
                <a:alpha val="7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6" name="Google Shape;306;p11"/>
            <p:cNvGrpSpPr/>
            <p:nvPr/>
          </p:nvGrpSpPr>
          <p:grpSpPr>
            <a:xfrm>
              <a:off x="16358183" y="8449615"/>
              <a:ext cx="775800" cy="775800"/>
              <a:chOff x="0" y="0"/>
              <a:chExt cx="1034400" cy="1034400"/>
            </a:xfrm>
          </p:grpSpPr>
          <p:pic>
            <p:nvPicPr>
              <p:cNvPr id="307" name="Google Shape;307;p11"/>
              <p:cNvPicPr preferRelativeResize="0"/>
              <p:nvPr/>
            </p:nvPicPr>
            <p:blipFill rotWithShape="1">
              <a:blip r:embed="rId9">
                <a:alphaModFix/>
              </a:blip>
              <a:srcRect b="0" l="0" r="0" t="0"/>
              <a:stretch/>
            </p:blipFill>
            <p:spPr>
              <a:xfrm>
                <a:off x="0" y="0"/>
                <a:ext cx="1034400" cy="1034400"/>
              </a:xfrm>
              <a:prstGeom prst="rect">
                <a:avLst/>
              </a:prstGeom>
              <a:noFill/>
              <a:ln>
                <a:noFill/>
              </a:ln>
            </p:spPr>
          </p:pic>
          <p:pic>
            <p:nvPicPr>
              <p:cNvPr id="308" name="Google Shape;308;p11"/>
              <p:cNvPicPr preferRelativeResize="0"/>
              <p:nvPr/>
            </p:nvPicPr>
            <p:blipFill rotWithShape="1">
              <a:blip r:embed="rId10">
                <a:alphaModFix/>
              </a:blip>
              <a:srcRect b="0" l="0" r="0" t="0"/>
              <a:stretch/>
            </p:blipFill>
            <p:spPr>
              <a:xfrm>
                <a:off x="153923" y="153923"/>
                <a:ext cx="726554" cy="726554"/>
              </a:xfrm>
              <a:prstGeom prst="rect">
                <a:avLst/>
              </a:prstGeom>
              <a:noFill/>
              <a:ln>
                <a:noFill/>
              </a:ln>
            </p:spPr>
          </p:pic>
        </p:gr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B56"/>
        </a:solidFill>
      </p:bgPr>
    </p:bg>
    <p:spTree>
      <p:nvGrpSpPr>
        <p:cNvPr id="312" name="Shape 312"/>
        <p:cNvGrpSpPr/>
        <p:nvPr/>
      </p:nvGrpSpPr>
      <p:grpSpPr>
        <a:xfrm>
          <a:off x="0" y="0"/>
          <a:ext cx="0" cy="0"/>
          <a:chOff x="0" y="0"/>
          <a:chExt cx="0" cy="0"/>
        </a:xfrm>
      </p:grpSpPr>
      <p:pic>
        <p:nvPicPr>
          <p:cNvPr id="313" name="Google Shape;313;p12"/>
          <p:cNvPicPr preferRelativeResize="0"/>
          <p:nvPr/>
        </p:nvPicPr>
        <p:blipFill rotWithShape="1">
          <a:blip r:embed="rId3">
            <a:alphaModFix/>
          </a:blip>
          <a:srcRect b="0" l="0" r="0" t="0"/>
          <a:stretch/>
        </p:blipFill>
        <p:spPr>
          <a:xfrm flipH="1" rot="5400000">
            <a:off x="1" y="-7911"/>
            <a:ext cx="2573311" cy="2573311"/>
          </a:xfrm>
          <a:prstGeom prst="rect">
            <a:avLst/>
          </a:prstGeom>
          <a:noFill/>
          <a:ln>
            <a:noFill/>
          </a:ln>
        </p:spPr>
      </p:pic>
      <p:grpSp>
        <p:nvGrpSpPr>
          <p:cNvPr id="314" name="Google Shape;314;p12"/>
          <p:cNvGrpSpPr/>
          <p:nvPr/>
        </p:nvGrpSpPr>
        <p:grpSpPr>
          <a:xfrm>
            <a:off x="100123" y="3000948"/>
            <a:ext cx="10681937" cy="3854984"/>
            <a:chOff x="-191087" y="-47625"/>
            <a:chExt cx="41383600" cy="7709971"/>
          </a:xfrm>
        </p:grpSpPr>
        <p:sp>
          <p:nvSpPr>
            <p:cNvPr id="315" name="Google Shape;315;p12"/>
            <p:cNvSpPr txBox="1"/>
            <p:nvPr/>
          </p:nvSpPr>
          <p:spPr>
            <a:xfrm>
              <a:off x="-1" y="-47625"/>
              <a:ext cx="7232026" cy="1600439"/>
            </a:xfrm>
            <a:prstGeom prst="rect">
              <a:avLst/>
            </a:prstGeom>
            <a:noFill/>
            <a:ln>
              <a:noFill/>
            </a:ln>
          </p:spPr>
          <p:txBody>
            <a:bodyPr anchorCtr="0" anchor="t" bIns="0" lIns="0" spcFirstLastPara="1" rIns="0" wrap="square" tIns="0">
              <a:spAutoFit/>
            </a:bodyPr>
            <a:lstStyle/>
            <a:p>
              <a:pPr indent="0" lvl="0" marL="0" marR="0" rtl="0" algn="r">
                <a:lnSpc>
                  <a:spcPct val="125984"/>
                </a:lnSpc>
                <a:spcBef>
                  <a:spcPts val="0"/>
                </a:spcBef>
                <a:spcAft>
                  <a:spcPts val="0"/>
                </a:spcAft>
                <a:buNone/>
              </a:pPr>
              <a:r>
                <a:rPr b="1" lang="en-US" sz="5334">
                  <a:solidFill>
                    <a:srgbClr val="454699"/>
                  </a:solidFill>
                  <a:latin typeface="Spartan"/>
                  <a:ea typeface="Spartan"/>
                  <a:cs typeface="Spartan"/>
                  <a:sym typeface="Spartan"/>
                </a:rPr>
                <a:t>App</a:t>
              </a:r>
              <a:endParaRPr/>
            </a:p>
          </p:txBody>
        </p:sp>
        <p:sp>
          <p:nvSpPr>
            <p:cNvPr id="316" name="Google Shape;316;p12"/>
            <p:cNvSpPr txBox="1"/>
            <p:nvPr/>
          </p:nvSpPr>
          <p:spPr>
            <a:xfrm>
              <a:off x="-191087" y="2762286"/>
              <a:ext cx="7614197" cy="3156891"/>
            </a:xfrm>
            <a:prstGeom prst="rect">
              <a:avLst/>
            </a:prstGeom>
            <a:noFill/>
            <a:ln>
              <a:noFill/>
            </a:ln>
          </p:spPr>
          <p:txBody>
            <a:bodyPr anchorCtr="0" anchor="t" bIns="0" lIns="0" spcFirstLastPara="1" rIns="0" wrap="square" tIns="0">
              <a:spAutoFit/>
            </a:bodyPr>
            <a:lstStyle/>
            <a:p>
              <a:pPr indent="0" lvl="0" marL="0" marR="0" rtl="0" algn="r">
                <a:lnSpc>
                  <a:spcPct val="142008"/>
                </a:lnSpc>
                <a:spcBef>
                  <a:spcPts val="0"/>
                </a:spcBef>
                <a:spcAft>
                  <a:spcPts val="0"/>
                </a:spcAft>
                <a:buNone/>
              </a:pPr>
              <a:r>
                <a:rPr lang="en-US" sz="1733">
                  <a:solidFill>
                    <a:srgbClr val="454699"/>
                  </a:solidFill>
                  <a:latin typeface="Roboto"/>
                  <a:ea typeface="Roboto"/>
                  <a:cs typeface="Roboto"/>
                  <a:sym typeface="Roboto"/>
                </a:rPr>
                <a:t>An android app to see who’s on the door and also to receive notifications</a:t>
              </a:r>
              <a:endParaRPr/>
            </a:p>
          </p:txBody>
        </p:sp>
        <p:sp>
          <p:nvSpPr>
            <p:cNvPr id="317" name="Google Shape;317;p12"/>
            <p:cNvSpPr txBox="1"/>
            <p:nvPr/>
          </p:nvSpPr>
          <p:spPr>
            <a:xfrm>
              <a:off x="10178111" y="5787857"/>
              <a:ext cx="7614197" cy="1874489"/>
            </a:xfrm>
            <a:prstGeom prst="rect">
              <a:avLst/>
            </a:prstGeom>
            <a:noFill/>
            <a:ln>
              <a:noFill/>
            </a:ln>
          </p:spPr>
          <p:txBody>
            <a:bodyPr anchorCtr="0" anchor="t" bIns="0" lIns="0" spcFirstLastPara="1" rIns="0" wrap="square" tIns="0">
              <a:spAutoFit/>
            </a:bodyPr>
            <a:lstStyle/>
            <a:p>
              <a:pPr indent="0" lvl="0" marL="0" marR="0" rtl="0" algn="r">
                <a:lnSpc>
                  <a:spcPct val="142008"/>
                </a:lnSpc>
                <a:spcBef>
                  <a:spcPts val="0"/>
                </a:spcBef>
                <a:spcAft>
                  <a:spcPts val="0"/>
                </a:spcAft>
                <a:buNone/>
              </a:pPr>
              <a:r>
                <a:rPr lang="en-US" sz="1733">
                  <a:solidFill>
                    <a:srgbClr val="454699"/>
                  </a:solidFill>
                  <a:latin typeface="Roboto"/>
                  <a:ea typeface="Roboto"/>
                  <a:cs typeface="Roboto"/>
                  <a:sym typeface="Roboto"/>
                </a:rPr>
                <a:t>Notification received in app</a:t>
              </a:r>
              <a:endParaRPr/>
            </a:p>
            <a:p>
              <a:pPr indent="0" lvl="0" marL="0" marR="0" rtl="0" algn="r">
                <a:lnSpc>
                  <a:spcPct val="142008"/>
                </a:lnSpc>
                <a:spcBef>
                  <a:spcPts val="0"/>
                </a:spcBef>
                <a:spcAft>
                  <a:spcPts val="0"/>
                </a:spcAft>
                <a:buNone/>
              </a:pPr>
              <a:r>
                <a:rPr lang="en-US" sz="1733">
                  <a:solidFill>
                    <a:srgbClr val="454699"/>
                  </a:solidFill>
                  <a:latin typeface="Roboto"/>
                  <a:ea typeface="Roboto"/>
                  <a:cs typeface="Roboto"/>
                  <a:sym typeface="Roboto"/>
                </a:rPr>
                <a:t> </a:t>
              </a:r>
              <a:endParaRPr/>
            </a:p>
          </p:txBody>
        </p:sp>
        <p:sp>
          <p:nvSpPr>
            <p:cNvPr id="318" name="Google Shape;318;p12"/>
            <p:cNvSpPr txBox="1"/>
            <p:nvPr/>
          </p:nvSpPr>
          <p:spPr>
            <a:xfrm>
              <a:off x="33578316" y="6255093"/>
              <a:ext cx="7614197" cy="1233288"/>
            </a:xfrm>
            <a:prstGeom prst="rect">
              <a:avLst/>
            </a:prstGeom>
            <a:noFill/>
            <a:ln>
              <a:noFill/>
            </a:ln>
          </p:spPr>
          <p:txBody>
            <a:bodyPr anchorCtr="0" anchor="t" bIns="0" lIns="0" spcFirstLastPara="1" rIns="0" wrap="square" tIns="0">
              <a:spAutoFit/>
            </a:bodyPr>
            <a:lstStyle/>
            <a:p>
              <a:pPr indent="0" lvl="0" marL="0" marR="0" rtl="0" algn="r">
                <a:lnSpc>
                  <a:spcPct val="142008"/>
                </a:lnSpc>
                <a:spcBef>
                  <a:spcPts val="0"/>
                </a:spcBef>
                <a:spcAft>
                  <a:spcPts val="0"/>
                </a:spcAft>
                <a:buNone/>
              </a:pPr>
              <a:r>
                <a:rPr lang="en-US" sz="1733">
                  <a:solidFill>
                    <a:srgbClr val="454699"/>
                  </a:solidFill>
                  <a:latin typeface="Roboto"/>
                  <a:ea typeface="Roboto"/>
                  <a:cs typeface="Roboto"/>
                  <a:sym typeface="Roboto"/>
                </a:rPr>
                <a:t>Image captured by camera</a:t>
              </a:r>
              <a:endParaRPr/>
            </a:p>
          </p:txBody>
        </p:sp>
      </p:grpSp>
      <p:pic>
        <p:nvPicPr>
          <p:cNvPr id="319" name="Google Shape;319;p12"/>
          <p:cNvPicPr preferRelativeResize="0"/>
          <p:nvPr/>
        </p:nvPicPr>
        <p:blipFill rotWithShape="1">
          <a:blip r:embed="rId4">
            <a:alphaModFix/>
          </a:blip>
          <a:srcRect b="0" l="0" r="0" t="0"/>
          <a:stretch/>
        </p:blipFill>
        <p:spPr>
          <a:xfrm>
            <a:off x="2794001" y="348408"/>
            <a:ext cx="2548211" cy="5486400"/>
          </a:xfrm>
          <a:prstGeom prst="rect">
            <a:avLst/>
          </a:prstGeom>
          <a:noFill/>
          <a:ln>
            <a:noFill/>
          </a:ln>
          <a:effectLst>
            <a:outerShdw blurRad="190500" rotWithShape="0" algn="tl">
              <a:srgbClr val="000000">
                <a:alpha val="69803"/>
              </a:srgbClr>
            </a:outerShdw>
          </a:effectLst>
        </p:spPr>
      </p:pic>
      <p:pic>
        <p:nvPicPr>
          <p:cNvPr id="320" name="Google Shape;320;p12"/>
          <p:cNvPicPr preferRelativeResize="0"/>
          <p:nvPr/>
        </p:nvPicPr>
        <p:blipFill rotWithShape="1">
          <a:blip r:embed="rId5">
            <a:alphaModFix/>
          </a:blip>
          <a:srcRect b="0" l="0" r="0" t="0"/>
          <a:stretch/>
        </p:blipFill>
        <p:spPr>
          <a:xfrm>
            <a:off x="5645774" y="348408"/>
            <a:ext cx="2548211" cy="5486400"/>
          </a:xfrm>
          <a:prstGeom prst="rect">
            <a:avLst/>
          </a:prstGeom>
          <a:noFill/>
          <a:ln>
            <a:noFill/>
          </a:ln>
          <a:effectLst>
            <a:outerShdw blurRad="190500" rotWithShape="0" algn="tl">
              <a:srgbClr val="000000">
                <a:alpha val="69803"/>
              </a:srgbClr>
            </a:outerShdw>
          </a:effectLst>
        </p:spPr>
      </p:pic>
      <p:pic>
        <p:nvPicPr>
          <p:cNvPr id="321" name="Google Shape;321;p12"/>
          <p:cNvPicPr preferRelativeResize="0"/>
          <p:nvPr/>
        </p:nvPicPr>
        <p:blipFill rotWithShape="1">
          <a:blip r:embed="rId6">
            <a:alphaModFix/>
          </a:blip>
          <a:srcRect b="0" l="0" r="0" t="0"/>
          <a:stretch/>
        </p:blipFill>
        <p:spPr>
          <a:xfrm>
            <a:off x="8525265" y="348408"/>
            <a:ext cx="2548211" cy="5486400"/>
          </a:xfrm>
          <a:prstGeom prst="rect">
            <a:avLst/>
          </a:prstGeom>
          <a:noFill/>
          <a:ln>
            <a:noFill/>
          </a:ln>
          <a:effectLst>
            <a:outerShdw blurRad="190500" rotWithShape="0" algn="tl">
              <a:srgbClr val="000000">
                <a:alpha val="69803"/>
              </a:srgbClr>
            </a:outerShdw>
          </a:effectLst>
        </p:spPr>
      </p:pic>
      <p:sp>
        <p:nvSpPr>
          <p:cNvPr id="322" name="Google Shape;322;p12"/>
          <p:cNvSpPr txBox="1"/>
          <p:nvPr/>
        </p:nvSpPr>
        <p:spPr>
          <a:xfrm>
            <a:off x="5782792" y="5834808"/>
            <a:ext cx="1965377" cy="937244"/>
          </a:xfrm>
          <a:prstGeom prst="rect">
            <a:avLst/>
          </a:prstGeom>
          <a:noFill/>
          <a:ln>
            <a:noFill/>
          </a:ln>
        </p:spPr>
        <p:txBody>
          <a:bodyPr anchorCtr="0" anchor="t" bIns="0" lIns="0" spcFirstLastPara="1" rIns="0" wrap="square" tIns="0">
            <a:spAutoFit/>
          </a:bodyPr>
          <a:lstStyle/>
          <a:p>
            <a:pPr indent="0" lvl="0" marL="0" marR="0" rtl="0" algn="r">
              <a:lnSpc>
                <a:spcPct val="142008"/>
              </a:lnSpc>
              <a:spcBef>
                <a:spcPts val="0"/>
              </a:spcBef>
              <a:spcAft>
                <a:spcPts val="0"/>
              </a:spcAft>
              <a:buNone/>
            </a:pPr>
            <a:r>
              <a:rPr lang="en-US" sz="1733">
                <a:solidFill>
                  <a:srgbClr val="454699"/>
                </a:solidFill>
                <a:latin typeface="Roboto"/>
                <a:ea typeface="Roboto"/>
                <a:cs typeface="Roboto"/>
                <a:sym typeface="Roboto"/>
              </a:rPr>
              <a:t>Notification received even when app is closed</a:t>
            </a:r>
            <a:endParaRPr/>
          </a:p>
        </p:txBody>
      </p:sp>
      <p:grpSp>
        <p:nvGrpSpPr>
          <p:cNvPr id="323" name="Google Shape;323;p12"/>
          <p:cNvGrpSpPr/>
          <p:nvPr/>
        </p:nvGrpSpPr>
        <p:grpSpPr>
          <a:xfrm>
            <a:off x="10957973" y="6101057"/>
            <a:ext cx="1220759" cy="628085"/>
            <a:chOff x="10272173" y="5653048"/>
            <a:chExt cx="1220759" cy="628085"/>
          </a:xfrm>
        </p:grpSpPr>
        <p:sp>
          <p:nvSpPr>
            <p:cNvPr id="324" name="Google Shape;324;p12"/>
            <p:cNvSpPr/>
            <p:nvPr/>
          </p:nvSpPr>
          <p:spPr>
            <a:xfrm>
              <a:off x="10272173" y="5653048"/>
              <a:ext cx="1220759" cy="628085"/>
            </a:xfrm>
            <a:custGeom>
              <a:rect b="b" l="l" r="r" t="t"/>
              <a:pathLst>
                <a:path extrusionOk="0" h="360680" w="701026">
                  <a:moveTo>
                    <a:pt x="701026" y="180340"/>
                  </a:moveTo>
                  <a:cubicBezTo>
                    <a:pt x="701026" y="81280"/>
                    <a:pt x="621016" y="0"/>
                    <a:pt x="520686" y="0"/>
                  </a:cubicBezTo>
                  <a:lnTo>
                    <a:pt x="172720" y="0"/>
                  </a:lnTo>
                  <a:lnTo>
                    <a:pt x="172720" y="1270"/>
                  </a:lnTo>
                  <a:cubicBezTo>
                    <a:pt x="76200" y="5080"/>
                    <a:pt x="0" y="83820"/>
                    <a:pt x="0" y="180340"/>
                  </a:cubicBezTo>
                  <a:cubicBezTo>
                    <a:pt x="0" y="276860"/>
                    <a:pt x="77470" y="355600"/>
                    <a:pt x="172720" y="359410"/>
                  </a:cubicBezTo>
                  <a:lnTo>
                    <a:pt x="172720" y="360680"/>
                  </a:lnTo>
                  <a:lnTo>
                    <a:pt x="520685" y="360680"/>
                  </a:lnTo>
                  <a:cubicBezTo>
                    <a:pt x="619745" y="360680"/>
                    <a:pt x="701025" y="279400"/>
                    <a:pt x="701025" y="180340"/>
                  </a:cubicBezTo>
                  <a:close/>
                </a:path>
              </a:pathLst>
            </a:custGeom>
            <a:solidFill>
              <a:srgbClr val="454699">
                <a:alpha val="7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5" name="Google Shape;325;p12"/>
            <p:cNvGrpSpPr/>
            <p:nvPr/>
          </p:nvGrpSpPr>
          <p:grpSpPr>
            <a:xfrm>
              <a:off x="10905455" y="5708491"/>
              <a:ext cx="517200" cy="517200"/>
              <a:chOff x="0" y="0"/>
              <a:chExt cx="1034400" cy="1034400"/>
            </a:xfrm>
          </p:grpSpPr>
          <p:pic>
            <p:nvPicPr>
              <p:cNvPr id="326" name="Google Shape;326;p12"/>
              <p:cNvPicPr preferRelativeResize="0"/>
              <p:nvPr/>
            </p:nvPicPr>
            <p:blipFill rotWithShape="1">
              <a:blip r:embed="rId7">
                <a:alphaModFix/>
              </a:blip>
              <a:srcRect b="0" l="0" r="0" t="0"/>
              <a:stretch/>
            </p:blipFill>
            <p:spPr>
              <a:xfrm>
                <a:off x="0" y="0"/>
                <a:ext cx="1034400" cy="1034400"/>
              </a:xfrm>
              <a:prstGeom prst="rect">
                <a:avLst/>
              </a:prstGeom>
              <a:noFill/>
              <a:ln>
                <a:noFill/>
              </a:ln>
            </p:spPr>
          </p:pic>
          <p:pic>
            <p:nvPicPr>
              <p:cNvPr id="327" name="Google Shape;327;p12"/>
              <p:cNvPicPr preferRelativeResize="0"/>
              <p:nvPr/>
            </p:nvPicPr>
            <p:blipFill rotWithShape="1">
              <a:blip r:embed="rId8">
                <a:alphaModFix/>
              </a:blip>
              <a:srcRect b="0" l="0" r="0" t="0"/>
              <a:stretch/>
            </p:blipFill>
            <p:spPr>
              <a:xfrm>
                <a:off x="153923" y="153923"/>
                <a:ext cx="726554" cy="726554"/>
              </a:xfrm>
              <a:prstGeom prst="rect">
                <a:avLst/>
              </a:prstGeom>
              <a:noFill/>
              <a:ln>
                <a:noFill/>
              </a:ln>
            </p:spPr>
          </p:pic>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4EB"/>
        </a:solidFill>
      </p:bgPr>
    </p:bg>
    <p:spTree>
      <p:nvGrpSpPr>
        <p:cNvPr id="331" name="Shape 331"/>
        <p:cNvGrpSpPr/>
        <p:nvPr/>
      </p:nvGrpSpPr>
      <p:grpSpPr>
        <a:xfrm>
          <a:off x="0" y="0"/>
          <a:ext cx="0" cy="0"/>
          <a:chOff x="0" y="0"/>
          <a:chExt cx="0" cy="0"/>
        </a:xfrm>
      </p:grpSpPr>
      <p:pic>
        <p:nvPicPr>
          <p:cNvPr id="332" name="Google Shape;332;p13"/>
          <p:cNvPicPr preferRelativeResize="0"/>
          <p:nvPr/>
        </p:nvPicPr>
        <p:blipFill rotWithShape="1">
          <a:blip r:embed="rId3">
            <a:alphaModFix/>
          </a:blip>
          <a:srcRect b="0" l="0" r="0" t="0"/>
          <a:stretch/>
        </p:blipFill>
        <p:spPr>
          <a:xfrm flipH="1" rot="-5400000">
            <a:off x="10855762" y="5521762"/>
            <a:ext cx="1336238" cy="1336238"/>
          </a:xfrm>
          <a:prstGeom prst="rect">
            <a:avLst/>
          </a:prstGeom>
          <a:noFill/>
          <a:ln>
            <a:noFill/>
          </a:ln>
        </p:spPr>
      </p:pic>
      <p:grpSp>
        <p:nvGrpSpPr>
          <p:cNvPr id="333" name="Google Shape;333;p13"/>
          <p:cNvGrpSpPr/>
          <p:nvPr/>
        </p:nvGrpSpPr>
        <p:grpSpPr>
          <a:xfrm>
            <a:off x="685800" y="657225"/>
            <a:ext cx="3937000" cy="1512896"/>
            <a:chOff x="0" y="-57150"/>
            <a:chExt cx="7576211" cy="1767980"/>
          </a:xfrm>
        </p:grpSpPr>
        <p:sp>
          <p:nvSpPr>
            <p:cNvPr id="334" name="Google Shape;334;p13"/>
            <p:cNvSpPr txBox="1"/>
            <p:nvPr/>
          </p:nvSpPr>
          <p:spPr>
            <a:xfrm>
              <a:off x="0" y="-57150"/>
              <a:ext cx="7576211" cy="1259669"/>
            </a:xfrm>
            <a:prstGeom prst="rect">
              <a:avLst/>
            </a:prstGeom>
            <a:noFill/>
            <a:ln>
              <a:noFill/>
            </a:ln>
          </p:spPr>
          <p:txBody>
            <a:bodyPr anchorCtr="0" anchor="t" bIns="0" lIns="0" spcFirstLastPara="1" rIns="0" wrap="square" tIns="0">
              <a:spAutoFit/>
            </a:bodyPr>
            <a:lstStyle/>
            <a:p>
              <a:pPr indent="0" lvl="0" marL="0" marR="0" rtl="0" algn="l">
                <a:lnSpc>
                  <a:spcPct val="129994"/>
                </a:lnSpc>
                <a:spcBef>
                  <a:spcPts val="0"/>
                </a:spcBef>
                <a:spcAft>
                  <a:spcPts val="0"/>
                </a:spcAft>
                <a:buNone/>
              </a:pPr>
              <a:r>
                <a:rPr b="1" lang="en-US" sz="3334">
                  <a:solidFill>
                    <a:srgbClr val="34499A"/>
                  </a:solidFill>
                  <a:latin typeface="Spartan"/>
                  <a:ea typeface="Spartan"/>
                  <a:cs typeface="Spartan"/>
                  <a:sym typeface="Spartan"/>
                </a:rPr>
                <a:t>Timeline of development</a:t>
              </a:r>
              <a:endParaRPr/>
            </a:p>
          </p:txBody>
        </p:sp>
        <p:sp>
          <p:nvSpPr>
            <p:cNvPr id="335" name="Google Shape;335;p13"/>
            <p:cNvSpPr txBox="1"/>
            <p:nvPr/>
          </p:nvSpPr>
          <p:spPr>
            <a:xfrm>
              <a:off x="0" y="1364872"/>
              <a:ext cx="7576211" cy="345958"/>
            </a:xfrm>
            <a:prstGeom prst="rect">
              <a:avLst/>
            </a:prstGeom>
            <a:noFill/>
            <a:ln>
              <a:noFill/>
            </a:ln>
          </p:spPr>
          <p:txBody>
            <a:bodyPr anchorCtr="0" anchor="t" bIns="0" lIns="0" spcFirstLastPara="1" rIns="0" wrap="square" tIns="0">
              <a:spAutoFit/>
            </a:bodyPr>
            <a:lstStyle/>
            <a:p>
              <a:pPr indent="0" lvl="0" marL="0" marR="0" rtl="0" algn="l">
                <a:lnSpc>
                  <a:spcPct val="142008"/>
                </a:lnSpc>
                <a:spcBef>
                  <a:spcPts val="0"/>
                </a:spcBef>
                <a:spcAft>
                  <a:spcPts val="0"/>
                </a:spcAft>
                <a:buNone/>
              </a:pPr>
              <a:r>
                <a:t/>
              </a:r>
              <a:endParaRPr sz="1733">
                <a:solidFill>
                  <a:srgbClr val="34499A"/>
                </a:solidFill>
                <a:latin typeface="Roboto"/>
                <a:ea typeface="Roboto"/>
                <a:cs typeface="Roboto"/>
                <a:sym typeface="Roboto"/>
              </a:endParaRPr>
            </a:p>
          </p:txBody>
        </p:sp>
      </p:grpSp>
      <p:grpSp>
        <p:nvGrpSpPr>
          <p:cNvPr id="336" name="Google Shape;336;p13"/>
          <p:cNvGrpSpPr/>
          <p:nvPr/>
        </p:nvGrpSpPr>
        <p:grpSpPr>
          <a:xfrm>
            <a:off x="7087526" y="841150"/>
            <a:ext cx="3768241" cy="1113021"/>
            <a:chOff x="0" y="-28575"/>
            <a:chExt cx="5399400" cy="2226043"/>
          </a:xfrm>
        </p:grpSpPr>
        <p:sp>
          <p:nvSpPr>
            <p:cNvPr id="337" name="Google Shape;337;p13"/>
            <p:cNvSpPr txBox="1"/>
            <p:nvPr/>
          </p:nvSpPr>
          <p:spPr>
            <a:xfrm>
              <a:off x="0" y="-28575"/>
              <a:ext cx="5399400" cy="718200"/>
            </a:xfrm>
            <a:prstGeom prst="rect">
              <a:avLst/>
            </a:prstGeom>
            <a:noFill/>
            <a:ln>
              <a:noFill/>
            </a:ln>
          </p:spPr>
          <p:txBody>
            <a:bodyPr anchorCtr="0" anchor="t" bIns="0" lIns="0" spcFirstLastPara="1" rIns="0" wrap="square" tIns="0">
              <a:spAutoFit/>
            </a:bodyPr>
            <a:lstStyle/>
            <a:p>
              <a:pPr indent="0" lvl="0" marL="0" marR="0" rtl="0" algn="l">
                <a:lnSpc>
                  <a:spcPct val="130004"/>
                </a:lnSpc>
                <a:spcBef>
                  <a:spcPts val="0"/>
                </a:spcBef>
                <a:spcAft>
                  <a:spcPts val="0"/>
                </a:spcAft>
                <a:buNone/>
              </a:pPr>
              <a:r>
                <a:rPr b="1" lang="en-US" sz="2333">
                  <a:solidFill>
                    <a:srgbClr val="34499A"/>
                  </a:solidFill>
                  <a:latin typeface="Spartan"/>
                  <a:ea typeface="Spartan"/>
                  <a:cs typeface="Spartan"/>
                  <a:sym typeface="Spartan"/>
                </a:rPr>
                <a:t>Prototype 1 – V 1.0</a:t>
              </a:r>
              <a:endParaRPr/>
            </a:p>
          </p:txBody>
        </p:sp>
        <p:sp>
          <p:nvSpPr>
            <p:cNvPr id="338" name="Google Shape;338;p13"/>
            <p:cNvSpPr txBox="1"/>
            <p:nvPr/>
          </p:nvSpPr>
          <p:spPr>
            <a:xfrm>
              <a:off x="0" y="955468"/>
              <a:ext cx="5399400" cy="1242000"/>
            </a:xfrm>
            <a:prstGeom prst="rect">
              <a:avLst/>
            </a:prstGeom>
            <a:noFill/>
            <a:ln>
              <a:noFill/>
            </a:ln>
          </p:spPr>
          <p:txBody>
            <a:bodyPr anchorCtr="0" anchor="t" bIns="0" lIns="0" spcFirstLastPara="1" rIns="0" wrap="square" tIns="0">
              <a:spAutoFit/>
            </a:bodyPr>
            <a:lstStyle/>
            <a:p>
              <a:pPr indent="0" lvl="0" marL="0" marR="0" rtl="0" algn="l">
                <a:lnSpc>
                  <a:spcPct val="141991"/>
                </a:lnSpc>
                <a:spcBef>
                  <a:spcPts val="0"/>
                </a:spcBef>
                <a:spcAft>
                  <a:spcPts val="0"/>
                </a:spcAft>
                <a:buNone/>
              </a:pPr>
              <a:r>
                <a:rPr lang="en-US" sz="1667">
                  <a:solidFill>
                    <a:srgbClr val="34499A"/>
                  </a:solidFill>
                  <a:latin typeface="Roboto"/>
                  <a:ea typeface="Roboto"/>
                  <a:cs typeface="Roboto"/>
                  <a:sym typeface="Roboto"/>
                </a:rPr>
                <a:t>Could display only three messages and was a wired solution </a:t>
              </a:r>
              <a:endParaRPr/>
            </a:p>
          </p:txBody>
        </p:sp>
      </p:grpSp>
      <p:sp>
        <p:nvSpPr>
          <p:cNvPr id="339" name="Google Shape;339;p13"/>
          <p:cNvSpPr/>
          <p:nvPr/>
        </p:nvSpPr>
        <p:spPr>
          <a:xfrm rot="-5400000">
            <a:off x="3790629" y="3228985"/>
            <a:ext cx="4610745" cy="307870"/>
          </a:xfrm>
          <a:custGeom>
            <a:rect b="b" l="l" r="r" t="t"/>
            <a:pathLst>
              <a:path extrusionOk="0" h="360680" w="5401642">
                <a:moveTo>
                  <a:pt x="5401642" y="180340"/>
                </a:moveTo>
                <a:cubicBezTo>
                  <a:pt x="5401642" y="81280"/>
                  <a:pt x="5321632" y="0"/>
                  <a:pt x="5221302" y="0"/>
                </a:cubicBezTo>
                <a:lnTo>
                  <a:pt x="172720" y="0"/>
                </a:lnTo>
                <a:lnTo>
                  <a:pt x="172720" y="1270"/>
                </a:lnTo>
                <a:cubicBezTo>
                  <a:pt x="76200" y="5080"/>
                  <a:pt x="0" y="83820"/>
                  <a:pt x="0" y="180340"/>
                </a:cubicBezTo>
                <a:cubicBezTo>
                  <a:pt x="0" y="276860"/>
                  <a:pt x="77470" y="355600"/>
                  <a:pt x="172720" y="359410"/>
                </a:cubicBezTo>
                <a:lnTo>
                  <a:pt x="172720" y="360680"/>
                </a:lnTo>
                <a:lnTo>
                  <a:pt x="5221301" y="360680"/>
                </a:lnTo>
                <a:cubicBezTo>
                  <a:pt x="5320362" y="360680"/>
                  <a:pt x="5401642" y="279400"/>
                  <a:pt x="5401642" y="180340"/>
                </a:cubicBezTo>
                <a:close/>
              </a:path>
            </a:pathLst>
          </a:custGeom>
          <a:solidFill>
            <a:srgbClr val="454699">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0" name="Google Shape;340;p13"/>
          <p:cNvGrpSpPr/>
          <p:nvPr/>
        </p:nvGrpSpPr>
        <p:grpSpPr>
          <a:xfrm>
            <a:off x="5654593" y="820911"/>
            <a:ext cx="882815" cy="882815"/>
            <a:chOff x="8481888" y="1231366"/>
            <a:chExt cx="1324223" cy="1324223"/>
          </a:xfrm>
        </p:grpSpPr>
        <p:pic>
          <p:nvPicPr>
            <p:cNvPr id="341" name="Google Shape;341;p13"/>
            <p:cNvPicPr preferRelativeResize="0"/>
            <p:nvPr/>
          </p:nvPicPr>
          <p:blipFill rotWithShape="1">
            <a:blip r:embed="rId4">
              <a:alphaModFix/>
            </a:blip>
            <a:srcRect b="0" l="0" r="0" t="0"/>
            <a:stretch/>
          </p:blipFill>
          <p:spPr>
            <a:xfrm>
              <a:off x="8481888" y="1231366"/>
              <a:ext cx="1324223" cy="1324223"/>
            </a:xfrm>
            <a:prstGeom prst="rect">
              <a:avLst/>
            </a:prstGeom>
            <a:noFill/>
            <a:ln>
              <a:noFill/>
            </a:ln>
          </p:spPr>
        </p:pic>
        <p:sp>
          <p:nvSpPr>
            <p:cNvPr id="342" name="Google Shape;342;p13"/>
            <p:cNvSpPr txBox="1"/>
            <p:nvPr/>
          </p:nvSpPr>
          <p:spPr>
            <a:xfrm>
              <a:off x="8689937" y="1552453"/>
              <a:ext cx="908126" cy="640368"/>
            </a:xfrm>
            <a:prstGeom prst="rect">
              <a:avLst/>
            </a:prstGeom>
            <a:noFill/>
            <a:ln>
              <a:noFill/>
            </a:ln>
          </p:spPr>
          <p:txBody>
            <a:bodyPr anchorCtr="0" anchor="t" bIns="0" lIns="0" spcFirstLastPara="1" rIns="0" wrap="square" tIns="0">
              <a:spAutoFit/>
            </a:bodyPr>
            <a:lstStyle/>
            <a:p>
              <a:pPr indent="0" lvl="0" marL="0" marR="0" rtl="0" algn="ctr">
                <a:lnSpc>
                  <a:spcPct val="129996"/>
                </a:lnSpc>
                <a:spcBef>
                  <a:spcPts val="0"/>
                </a:spcBef>
                <a:spcAft>
                  <a:spcPts val="0"/>
                </a:spcAft>
                <a:buNone/>
              </a:pPr>
              <a:r>
                <a:rPr b="1" lang="en-US" sz="2667">
                  <a:solidFill>
                    <a:srgbClr val="34499A"/>
                  </a:solidFill>
                  <a:latin typeface="Spartan"/>
                  <a:ea typeface="Spartan"/>
                  <a:cs typeface="Spartan"/>
                  <a:sym typeface="Spartan"/>
                </a:rPr>
                <a:t>1</a:t>
              </a:r>
              <a:endParaRPr/>
            </a:p>
          </p:txBody>
        </p:sp>
      </p:grpSp>
      <p:grpSp>
        <p:nvGrpSpPr>
          <p:cNvPr id="343" name="Google Shape;343;p13"/>
          <p:cNvGrpSpPr/>
          <p:nvPr/>
        </p:nvGrpSpPr>
        <p:grpSpPr>
          <a:xfrm>
            <a:off x="7087526" y="2310100"/>
            <a:ext cx="3768121" cy="1790958"/>
            <a:chOff x="-4474" y="-28575"/>
            <a:chExt cx="5403874" cy="3581917"/>
          </a:xfrm>
        </p:grpSpPr>
        <p:sp>
          <p:nvSpPr>
            <p:cNvPr id="344" name="Google Shape;344;p13"/>
            <p:cNvSpPr txBox="1"/>
            <p:nvPr/>
          </p:nvSpPr>
          <p:spPr>
            <a:xfrm>
              <a:off x="0" y="-28575"/>
              <a:ext cx="5399400" cy="718200"/>
            </a:xfrm>
            <a:prstGeom prst="rect">
              <a:avLst/>
            </a:prstGeom>
            <a:noFill/>
            <a:ln>
              <a:noFill/>
            </a:ln>
          </p:spPr>
          <p:txBody>
            <a:bodyPr anchorCtr="0" anchor="t" bIns="0" lIns="0" spcFirstLastPara="1" rIns="0" wrap="square" tIns="0">
              <a:spAutoFit/>
            </a:bodyPr>
            <a:lstStyle/>
            <a:p>
              <a:pPr indent="0" lvl="0" marL="0" marR="0" rtl="0" algn="l">
                <a:lnSpc>
                  <a:spcPct val="130004"/>
                </a:lnSpc>
                <a:spcBef>
                  <a:spcPts val="0"/>
                </a:spcBef>
                <a:spcAft>
                  <a:spcPts val="0"/>
                </a:spcAft>
                <a:buNone/>
              </a:pPr>
              <a:r>
                <a:rPr b="1" lang="en-US" sz="2333">
                  <a:solidFill>
                    <a:srgbClr val="34499A"/>
                  </a:solidFill>
                  <a:latin typeface="Spartan"/>
                  <a:ea typeface="Spartan"/>
                  <a:cs typeface="Spartan"/>
                  <a:sym typeface="Spartan"/>
                </a:rPr>
                <a:t>Prototype 2 – V 1.1</a:t>
              </a:r>
              <a:endParaRPr/>
            </a:p>
          </p:txBody>
        </p:sp>
        <p:sp>
          <p:nvSpPr>
            <p:cNvPr id="345" name="Google Shape;345;p13"/>
            <p:cNvSpPr txBox="1"/>
            <p:nvPr/>
          </p:nvSpPr>
          <p:spPr>
            <a:xfrm>
              <a:off x="-4474" y="854242"/>
              <a:ext cx="5399400" cy="2699100"/>
            </a:xfrm>
            <a:prstGeom prst="rect">
              <a:avLst/>
            </a:prstGeom>
            <a:noFill/>
            <a:ln>
              <a:noFill/>
            </a:ln>
          </p:spPr>
          <p:txBody>
            <a:bodyPr anchorCtr="0" anchor="t" bIns="0" lIns="0" spcFirstLastPara="1" rIns="0" wrap="square" tIns="0">
              <a:spAutoFit/>
            </a:bodyPr>
            <a:lstStyle/>
            <a:p>
              <a:pPr indent="0" lvl="0" marL="0" marR="0" rtl="0" algn="l">
                <a:lnSpc>
                  <a:spcPct val="141991"/>
                </a:lnSpc>
                <a:spcBef>
                  <a:spcPts val="0"/>
                </a:spcBef>
                <a:spcAft>
                  <a:spcPts val="0"/>
                </a:spcAft>
                <a:buNone/>
              </a:pPr>
              <a:r>
                <a:rPr lang="en-US" sz="1667">
                  <a:solidFill>
                    <a:srgbClr val="34499A"/>
                  </a:solidFill>
                  <a:latin typeface="Roboto"/>
                  <a:ea typeface="Roboto"/>
                  <a:cs typeface="Roboto"/>
                  <a:sym typeface="Roboto"/>
                </a:rPr>
                <a:t>Could display a dozen messages (some in Hindi). Also, it can be battery operated, thus eliminating the need for 24/7 electricity supply </a:t>
              </a:r>
              <a:endParaRPr/>
            </a:p>
          </p:txBody>
        </p:sp>
      </p:grpSp>
      <p:grpSp>
        <p:nvGrpSpPr>
          <p:cNvPr id="346" name="Google Shape;346;p13"/>
          <p:cNvGrpSpPr/>
          <p:nvPr/>
        </p:nvGrpSpPr>
        <p:grpSpPr>
          <a:xfrm>
            <a:off x="7087526" y="4825825"/>
            <a:ext cx="3768241" cy="1113021"/>
            <a:chOff x="0" y="-28575"/>
            <a:chExt cx="5399400" cy="2226043"/>
          </a:xfrm>
        </p:grpSpPr>
        <p:sp>
          <p:nvSpPr>
            <p:cNvPr id="347" name="Google Shape;347;p13"/>
            <p:cNvSpPr txBox="1"/>
            <p:nvPr/>
          </p:nvSpPr>
          <p:spPr>
            <a:xfrm>
              <a:off x="0" y="-28575"/>
              <a:ext cx="5399400" cy="718200"/>
            </a:xfrm>
            <a:prstGeom prst="rect">
              <a:avLst/>
            </a:prstGeom>
            <a:noFill/>
            <a:ln>
              <a:noFill/>
            </a:ln>
          </p:spPr>
          <p:txBody>
            <a:bodyPr anchorCtr="0" anchor="t" bIns="0" lIns="0" spcFirstLastPara="1" rIns="0" wrap="square" tIns="0">
              <a:spAutoFit/>
            </a:bodyPr>
            <a:lstStyle/>
            <a:p>
              <a:pPr indent="0" lvl="0" marL="0" marR="0" rtl="0" algn="l">
                <a:lnSpc>
                  <a:spcPct val="130004"/>
                </a:lnSpc>
                <a:spcBef>
                  <a:spcPts val="0"/>
                </a:spcBef>
                <a:spcAft>
                  <a:spcPts val="0"/>
                </a:spcAft>
                <a:buNone/>
              </a:pPr>
              <a:r>
                <a:rPr b="1" lang="en-US" sz="2333">
                  <a:solidFill>
                    <a:srgbClr val="34499A"/>
                  </a:solidFill>
                  <a:latin typeface="Spartan"/>
                  <a:ea typeface="Spartan"/>
                  <a:cs typeface="Spartan"/>
                  <a:sym typeface="Spartan"/>
                </a:rPr>
                <a:t>Prototype 3 – V2 </a:t>
              </a:r>
              <a:endParaRPr/>
            </a:p>
          </p:txBody>
        </p:sp>
        <p:sp>
          <p:nvSpPr>
            <p:cNvPr id="348" name="Google Shape;348;p13"/>
            <p:cNvSpPr txBox="1"/>
            <p:nvPr/>
          </p:nvSpPr>
          <p:spPr>
            <a:xfrm>
              <a:off x="0" y="955468"/>
              <a:ext cx="5399400" cy="1242000"/>
            </a:xfrm>
            <a:prstGeom prst="rect">
              <a:avLst/>
            </a:prstGeom>
            <a:noFill/>
            <a:ln>
              <a:noFill/>
            </a:ln>
          </p:spPr>
          <p:txBody>
            <a:bodyPr anchorCtr="0" anchor="t" bIns="0" lIns="0" spcFirstLastPara="1" rIns="0" wrap="square" tIns="0">
              <a:spAutoFit/>
            </a:bodyPr>
            <a:lstStyle/>
            <a:p>
              <a:pPr indent="0" lvl="0" marL="0" marR="0" rtl="0" algn="l">
                <a:lnSpc>
                  <a:spcPct val="141991"/>
                </a:lnSpc>
                <a:spcBef>
                  <a:spcPts val="0"/>
                </a:spcBef>
                <a:spcAft>
                  <a:spcPts val="0"/>
                </a:spcAft>
                <a:buNone/>
              </a:pPr>
              <a:r>
                <a:rPr lang="en-US" sz="1667">
                  <a:solidFill>
                    <a:srgbClr val="34499A"/>
                  </a:solidFill>
                  <a:latin typeface="Roboto"/>
                  <a:ea typeface="Roboto"/>
                  <a:cs typeface="Roboto"/>
                  <a:sym typeface="Roboto"/>
                </a:rPr>
                <a:t>This added a camera to the device so the user can see who’s at the door </a:t>
              </a:r>
              <a:endParaRPr/>
            </a:p>
          </p:txBody>
        </p:sp>
      </p:grpSp>
      <p:grpSp>
        <p:nvGrpSpPr>
          <p:cNvPr id="349" name="Google Shape;349;p13"/>
          <p:cNvGrpSpPr/>
          <p:nvPr/>
        </p:nvGrpSpPr>
        <p:grpSpPr>
          <a:xfrm>
            <a:off x="5648633" y="2310102"/>
            <a:ext cx="882815" cy="882815"/>
            <a:chOff x="8481888" y="1231366"/>
            <a:chExt cx="1324223" cy="1324223"/>
          </a:xfrm>
        </p:grpSpPr>
        <p:pic>
          <p:nvPicPr>
            <p:cNvPr id="350" name="Google Shape;350;p13"/>
            <p:cNvPicPr preferRelativeResize="0"/>
            <p:nvPr/>
          </p:nvPicPr>
          <p:blipFill rotWithShape="1">
            <a:blip r:embed="rId4">
              <a:alphaModFix/>
            </a:blip>
            <a:srcRect b="0" l="0" r="0" t="0"/>
            <a:stretch/>
          </p:blipFill>
          <p:spPr>
            <a:xfrm>
              <a:off x="8481888" y="1231366"/>
              <a:ext cx="1324223" cy="1324223"/>
            </a:xfrm>
            <a:prstGeom prst="rect">
              <a:avLst/>
            </a:prstGeom>
            <a:noFill/>
            <a:ln>
              <a:noFill/>
            </a:ln>
          </p:spPr>
        </p:pic>
        <p:sp>
          <p:nvSpPr>
            <p:cNvPr id="351" name="Google Shape;351;p13"/>
            <p:cNvSpPr txBox="1"/>
            <p:nvPr/>
          </p:nvSpPr>
          <p:spPr>
            <a:xfrm>
              <a:off x="8689937" y="1552453"/>
              <a:ext cx="908126" cy="640368"/>
            </a:xfrm>
            <a:prstGeom prst="rect">
              <a:avLst/>
            </a:prstGeom>
            <a:noFill/>
            <a:ln>
              <a:noFill/>
            </a:ln>
          </p:spPr>
          <p:txBody>
            <a:bodyPr anchorCtr="0" anchor="t" bIns="0" lIns="0" spcFirstLastPara="1" rIns="0" wrap="square" tIns="0">
              <a:spAutoFit/>
            </a:bodyPr>
            <a:lstStyle/>
            <a:p>
              <a:pPr indent="0" lvl="0" marL="0" marR="0" rtl="0" algn="ctr">
                <a:lnSpc>
                  <a:spcPct val="129996"/>
                </a:lnSpc>
                <a:spcBef>
                  <a:spcPts val="0"/>
                </a:spcBef>
                <a:spcAft>
                  <a:spcPts val="0"/>
                </a:spcAft>
                <a:buNone/>
              </a:pPr>
              <a:r>
                <a:rPr b="1" lang="en-US" sz="2667">
                  <a:solidFill>
                    <a:srgbClr val="34499A"/>
                  </a:solidFill>
                  <a:latin typeface="Spartan"/>
                  <a:ea typeface="Spartan"/>
                  <a:cs typeface="Spartan"/>
                  <a:sym typeface="Spartan"/>
                </a:rPr>
                <a:t>2</a:t>
              </a:r>
              <a:endParaRPr/>
            </a:p>
          </p:txBody>
        </p:sp>
      </p:grpSp>
      <p:pic>
        <p:nvPicPr>
          <p:cNvPr id="352" name="Google Shape;352;p13"/>
          <p:cNvPicPr preferRelativeResize="0"/>
          <p:nvPr/>
        </p:nvPicPr>
        <p:blipFill rotWithShape="1">
          <a:blip r:embed="rId4">
            <a:alphaModFix/>
          </a:blip>
          <a:srcRect b="0" l="0" r="0" t="0"/>
          <a:stretch/>
        </p:blipFill>
        <p:spPr>
          <a:xfrm>
            <a:off x="5648632" y="4625313"/>
            <a:ext cx="882815" cy="882815"/>
          </a:xfrm>
          <a:prstGeom prst="rect">
            <a:avLst/>
          </a:prstGeom>
          <a:noFill/>
          <a:ln>
            <a:noFill/>
          </a:ln>
        </p:spPr>
      </p:pic>
      <p:sp>
        <p:nvSpPr>
          <p:cNvPr id="353" name="Google Shape;353;p13"/>
          <p:cNvSpPr txBox="1"/>
          <p:nvPr/>
        </p:nvSpPr>
        <p:spPr>
          <a:xfrm>
            <a:off x="5790510" y="4796132"/>
            <a:ext cx="605417" cy="426912"/>
          </a:xfrm>
          <a:prstGeom prst="rect">
            <a:avLst/>
          </a:prstGeom>
          <a:noFill/>
          <a:ln>
            <a:noFill/>
          </a:ln>
        </p:spPr>
        <p:txBody>
          <a:bodyPr anchorCtr="0" anchor="t" bIns="0" lIns="0" spcFirstLastPara="1" rIns="0" wrap="square" tIns="0">
            <a:spAutoFit/>
          </a:bodyPr>
          <a:lstStyle/>
          <a:p>
            <a:pPr indent="0" lvl="0" marL="0" marR="0" rtl="0" algn="ctr">
              <a:lnSpc>
                <a:spcPct val="129996"/>
              </a:lnSpc>
              <a:spcBef>
                <a:spcPts val="0"/>
              </a:spcBef>
              <a:spcAft>
                <a:spcPts val="0"/>
              </a:spcAft>
              <a:buNone/>
            </a:pPr>
            <a:r>
              <a:rPr b="1" lang="en-US" sz="2667">
                <a:solidFill>
                  <a:srgbClr val="34499A"/>
                </a:solidFill>
                <a:latin typeface="Spartan"/>
                <a:ea typeface="Spartan"/>
                <a:cs typeface="Spartan"/>
                <a:sym typeface="Spartan"/>
              </a:rPr>
              <a:t>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B56"/>
        </a:solidFill>
      </p:bgPr>
    </p:bg>
    <p:spTree>
      <p:nvGrpSpPr>
        <p:cNvPr id="357" name="Shape 357"/>
        <p:cNvGrpSpPr/>
        <p:nvPr/>
      </p:nvGrpSpPr>
      <p:grpSpPr>
        <a:xfrm>
          <a:off x="0" y="0"/>
          <a:ext cx="0" cy="0"/>
          <a:chOff x="0" y="0"/>
          <a:chExt cx="0" cy="0"/>
        </a:xfrm>
      </p:grpSpPr>
      <p:sp>
        <p:nvSpPr>
          <p:cNvPr id="358" name="Google Shape;358;p16"/>
          <p:cNvSpPr/>
          <p:nvPr/>
        </p:nvSpPr>
        <p:spPr>
          <a:xfrm>
            <a:off x="10272173" y="5577634"/>
            <a:ext cx="1220759" cy="628085"/>
          </a:xfrm>
          <a:custGeom>
            <a:rect b="b" l="l" r="r" t="t"/>
            <a:pathLst>
              <a:path extrusionOk="0" h="360680" w="701026">
                <a:moveTo>
                  <a:pt x="701026" y="180340"/>
                </a:moveTo>
                <a:cubicBezTo>
                  <a:pt x="701026" y="81280"/>
                  <a:pt x="621016" y="0"/>
                  <a:pt x="520686" y="0"/>
                </a:cubicBezTo>
                <a:lnTo>
                  <a:pt x="172720" y="0"/>
                </a:lnTo>
                <a:lnTo>
                  <a:pt x="172720" y="1270"/>
                </a:lnTo>
                <a:cubicBezTo>
                  <a:pt x="76200" y="5080"/>
                  <a:pt x="0" y="83820"/>
                  <a:pt x="0" y="180340"/>
                </a:cubicBezTo>
                <a:cubicBezTo>
                  <a:pt x="0" y="276860"/>
                  <a:pt x="77470" y="355600"/>
                  <a:pt x="172720" y="359410"/>
                </a:cubicBezTo>
                <a:lnTo>
                  <a:pt x="172720" y="360680"/>
                </a:lnTo>
                <a:lnTo>
                  <a:pt x="520685" y="360680"/>
                </a:lnTo>
                <a:cubicBezTo>
                  <a:pt x="619745" y="360680"/>
                  <a:pt x="701025" y="279400"/>
                  <a:pt x="701025" y="180340"/>
                </a:cubicBezTo>
                <a:close/>
              </a:path>
            </a:pathLst>
          </a:custGeom>
          <a:solidFill>
            <a:srgbClr val="454699">
              <a:alpha val="7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9" name="Google Shape;359;p16"/>
          <p:cNvGrpSpPr/>
          <p:nvPr/>
        </p:nvGrpSpPr>
        <p:grpSpPr>
          <a:xfrm>
            <a:off x="10905455" y="5633077"/>
            <a:ext cx="517200" cy="517200"/>
            <a:chOff x="0" y="0"/>
            <a:chExt cx="1034400" cy="1034400"/>
          </a:xfrm>
        </p:grpSpPr>
        <p:pic>
          <p:nvPicPr>
            <p:cNvPr id="360" name="Google Shape;360;p16"/>
            <p:cNvPicPr preferRelativeResize="0"/>
            <p:nvPr/>
          </p:nvPicPr>
          <p:blipFill rotWithShape="1">
            <a:blip r:embed="rId3">
              <a:alphaModFix/>
            </a:blip>
            <a:srcRect b="0" l="0" r="0" t="0"/>
            <a:stretch/>
          </p:blipFill>
          <p:spPr>
            <a:xfrm>
              <a:off x="0" y="0"/>
              <a:ext cx="1034400" cy="1034400"/>
            </a:xfrm>
            <a:prstGeom prst="rect">
              <a:avLst/>
            </a:prstGeom>
            <a:noFill/>
            <a:ln>
              <a:noFill/>
            </a:ln>
          </p:spPr>
        </p:pic>
        <p:pic>
          <p:nvPicPr>
            <p:cNvPr id="361" name="Google Shape;361;p16"/>
            <p:cNvPicPr preferRelativeResize="0"/>
            <p:nvPr/>
          </p:nvPicPr>
          <p:blipFill rotWithShape="1">
            <a:blip r:embed="rId4">
              <a:alphaModFix/>
            </a:blip>
            <a:srcRect b="0" l="0" r="0" t="0"/>
            <a:stretch/>
          </p:blipFill>
          <p:spPr>
            <a:xfrm>
              <a:off x="153923" y="153923"/>
              <a:ext cx="726554" cy="726554"/>
            </a:xfrm>
            <a:prstGeom prst="rect">
              <a:avLst/>
            </a:prstGeom>
            <a:noFill/>
            <a:ln>
              <a:noFill/>
            </a:ln>
          </p:spPr>
        </p:pic>
      </p:grpSp>
      <p:sp>
        <p:nvSpPr>
          <p:cNvPr id="362" name="Google Shape;362;p16"/>
          <p:cNvSpPr/>
          <p:nvPr/>
        </p:nvSpPr>
        <p:spPr>
          <a:xfrm>
            <a:off x="1" y="0"/>
            <a:ext cx="4706219" cy="6858000"/>
          </a:xfrm>
          <a:prstGeom prst="rect">
            <a:avLst/>
          </a:prstGeom>
          <a:solidFill>
            <a:srgbClr val="F8F4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6"/>
          <p:cNvSpPr txBox="1"/>
          <p:nvPr/>
        </p:nvSpPr>
        <p:spPr>
          <a:xfrm>
            <a:off x="685801" y="647700"/>
            <a:ext cx="3400367" cy="526491"/>
          </a:xfrm>
          <a:prstGeom prst="rect">
            <a:avLst/>
          </a:prstGeom>
          <a:noFill/>
          <a:ln>
            <a:noFill/>
          </a:ln>
        </p:spPr>
        <p:txBody>
          <a:bodyPr anchorCtr="0" anchor="t" bIns="0" lIns="0" spcFirstLastPara="1" rIns="0" wrap="square" tIns="0">
            <a:spAutoFit/>
          </a:bodyPr>
          <a:lstStyle/>
          <a:p>
            <a:pPr indent="0" lvl="0" marL="0" marR="0" rtl="0" algn="l">
              <a:lnSpc>
                <a:spcPct val="129994"/>
              </a:lnSpc>
              <a:spcBef>
                <a:spcPts val="0"/>
              </a:spcBef>
              <a:spcAft>
                <a:spcPts val="0"/>
              </a:spcAft>
              <a:buNone/>
            </a:pPr>
            <a:r>
              <a:rPr b="1" lang="en-US" sz="3334">
                <a:solidFill>
                  <a:srgbClr val="454699"/>
                </a:solidFill>
                <a:latin typeface="Spartan"/>
                <a:ea typeface="Spartan"/>
                <a:cs typeface="Spartan"/>
                <a:sym typeface="Spartan"/>
              </a:rPr>
              <a:t>Future Updates</a:t>
            </a:r>
            <a:endParaRPr/>
          </a:p>
        </p:txBody>
      </p:sp>
      <p:pic>
        <p:nvPicPr>
          <p:cNvPr id="364" name="Google Shape;364;p16"/>
          <p:cNvPicPr preferRelativeResize="0"/>
          <p:nvPr/>
        </p:nvPicPr>
        <p:blipFill rotWithShape="1">
          <a:blip r:embed="rId5">
            <a:alphaModFix/>
          </a:blip>
          <a:srcRect b="0" l="0" r="0" t="0"/>
          <a:stretch/>
        </p:blipFill>
        <p:spPr>
          <a:xfrm>
            <a:off x="3305277" y="5457057"/>
            <a:ext cx="1400943" cy="1400943"/>
          </a:xfrm>
          <a:prstGeom prst="rect">
            <a:avLst/>
          </a:prstGeom>
          <a:noFill/>
          <a:ln>
            <a:noFill/>
          </a:ln>
        </p:spPr>
      </p:pic>
      <p:pic>
        <p:nvPicPr>
          <p:cNvPr id="365" name="Google Shape;365;p16"/>
          <p:cNvPicPr preferRelativeResize="0"/>
          <p:nvPr/>
        </p:nvPicPr>
        <p:blipFill rotWithShape="1">
          <a:blip r:embed="rId6">
            <a:alphaModFix/>
          </a:blip>
          <a:srcRect b="0" l="0" r="0" t="0"/>
          <a:stretch/>
        </p:blipFill>
        <p:spPr>
          <a:xfrm>
            <a:off x="3712504" y="4101455"/>
            <a:ext cx="557146" cy="557146"/>
          </a:xfrm>
          <a:prstGeom prst="rect">
            <a:avLst/>
          </a:prstGeom>
          <a:noFill/>
          <a:ln>
            <a:noFill/>
          </a:ln>
        </p:spPr>
      </p:pic>
      <p:grpSp>
        <p:nvGrpSpPr>
          <p:cNvPr id="366" name="Google Shape;366;p16"/>
          <p:cNvGrpSpPr/>
          <p:nvPr/>
        </p:nvGrpSpPr>
        <p:grpSpPr>
          <a:xfrm>
            <a:off x="5406691" y="676276"/>
            <a:ext cx="3178509" cy="2418354"/>
            <a:chOff x="8110036" y="1014413"/>
            <a:chExt cx="3994840" cy="3627532"/>
          </a:xfrm>
        </p:grpSpPr>
        <p:sp>
          <p:nvSpPr>
            <p:cNvPr id="367" name="Google Shape;367;p16"/>
            <p:cNvSpPr txBox="1"/>
            <p:nvPr/>
          </p:nvSpPr>
          <p:spPr>
            <a:xfrm>
              <a:off x="8110036" y="1014413"/>
              <a:ext cx="3994840" cy="742223"/>
            </a:xfrm>
            <a:prstGeom prst="rect">
              <a:avLst/>
            </a:prstGeom>
            <a:noFill/>
            <a:ln>
              <a:noFill/>
            </a:ln>
          </p:spPr>
          <p:txBody>
            <a:bodyPr anchorCtr="0" anchor="t" bIns="0" lIns="0" spcFirstLastPara="1" rIns="0" wrap="square" tIns="0">
              <a:spAutoFit/>
            </a:bodyPr>
            <a:lstStyle/>
            <a:p>
              <a:pPr indent="0" lvl="0" marL="0" marR="0" rtl="0" algn="l">
                <a:lnSpc>
                  <a:spcPct val="180583"/>
                </a:lnSpc>
                <a:spcBef>
                  <a:spcPts val="0"/>
                </a:spcBef>
                <a:spcAft>
                  <a:spcPts val="0"/>
                </a:spcAft>
                <a:buNone/>
              </a:pPr>
              <a:r>
                <a:rPr b="1" lang="en-US" sz="2400">
                  <a:solidFill>
                    <a:srgbClr val="454699"/>
                  </a:solidFill>
                  <a:latin typeface="Spartan"/>
                  <a:ea typeface="Spartan"/>
                  <a:cs typeface="Spartan"/>
                  <a:sym typeface="Spartan"/>
                </a:rPr>
                <a:t>Speaker</a:t>
              </a:r>
              <a:endParaRPr/>
            </a:p>
          </p:txBody>
        </p:sp>
        <p:sp>
          <p:nvSpPr>
            <p:cNvPr id="368" name="Google Shape;368;p16"/>
            <p:cNvSpPr txBox="1"/>
            <p:nvPr/>
          </p:nvSpPr>
          <p:spPr>
            <a:xfrm>
              <a:off x="8110036" y="1799821"/>
              <a:ext cx="3994840" cy="2842124"/>
            </a:xfrm>
            <a:prstGeom prst="rect">
              <a:avLst/>
            </a:prstGeom>
            <a:noFill/>
            <a:ln>
              <a:noFill/>
            </a:ln>
          </p:spPr>
          <p:txBody>
            <a:bodyPr anchorCtr="0" anchor="t" bIns="0" lIns="0" spcFirstLastPara="1" rIns="0" wrap="square" tIns="0">
              <a:spAutoFit/>
            </a:bodyPr>
            <a:lstStyle/>
            <a:p>
              <a:pPr indent="0" lvl="0" marL="0" marR="0" rtl="0" algn="l">
                <a:lnSpc>
                  <a:spcPct val="153812"/>
                </a:lnSpc>
                <a:spcBef>
                  <a:spcPts val="0"/>
                </a:spcBef>
                <a:spcAft>
                  <a:spcPts val="0"/>
                </a:spcAft>
                <a:buNone/>
              </a:pPr>
              <a:r>
                <a:rPr lang="en-US" sz="1600">
                  <a:solidFill>
                    <a:srgbClr val="454699"/>
                  </a:solidFill>
                  <a:latin typeface="Roboto"/>
                  <a:ea typeface="Roboto"/>
                  <a:cs typeface="Roboto"/>
                  <a:sym typeface="Roboto"/>
                </a:rPr>
                <a:t>We’re working to add a speaker to the device so as to enable to readout messages in Hindi or English or to enable user to communicate directly with the guest .</a:t>
              </a:r>
              <a:endParaRPr/>
            </a:p>
          </p:txBody>
        </p:sp>
      </p:grpSp>
      <p:sp>
        <p:nvSpPr>
          <p:cNvPr id="369" name="Google Shape;369;p16"/>
          <p:cNvSpPr txBox="1"/>
          <p:nvPr/>
        </p:nvSpPr>
        <p:spPr>
          <a:xfrm>
            <a:off x="685794" y="2236451"/>
            <a:ext cx="2663100" cy="1713900"/>
          </a:xfrm>
          <a:prstGeom prst="rect">
            <a:avLst/>
          </a:prstGeom>
          <a:noFill/>
          <a:ln>
            <a:noFill/>
          </a:ln>
        </p:spPr>
        <p:txBody>
          <a:bodyPr anchorCtr="0" anchor="t" bIns="0" lIns="0" spcFirstLastPara="1" rIns="0" wrap="square" tIns="0">
            <a:spAutoFit/>
          </a:bodyPr>
          <a:lstStyle/>
          <a:p>
            <a:pPr indent="0" lvl="0" marL="0" marR="0" rtl="0" algn="l">
              <a:lnSpc>
                <a:spcPct val="141991"/>
              </a:lnSpc>
              <a:spcBef>
                <a:spcPts val="0"/>
              </a:spcBef>
              <a:spcAft>
                <a:spcPts val="0"/>
              </a:spcAft>
              <a:buNone/>
            </a:pPr>
            <a:r>
              <a:rPr lang="en-US" sz="1667">
                <a:solidFill>
                  <a:srgbClr val="454699"/>
                </a:solidFill>
                <a:latin typeface="Roboto"/>
                <a:ea typeface="Roboto"/>
                <a:cs typeface="Roboto"/>
                <a:sym typeface="Roboto"/>
              </a:rPr>
              <a:t>Based upon the feedbacks and suggestions received by various people, we are working to expand some features of doorbell </a:t>
            </a:r>
            <a:endParaRPr/>
          </a:p>
        </p:txBody>
      </p:sp>
      <p:grpSp>
        <p:nvGrpSpPr>
          <p:cNvPr id="370" name="Google Shape;370;p16"/>
          <p:cNvGrpSpPr/>
          <p:nvPr/>
        </p:nvGrpSpPr>
        <p:grpSpPr>
          <a:xfrm>
            <a:off x="8841735" y="707707"/>
            <a:ext cx="2664465" cy="2058223"/>
            <a:chOff x="0" y="43812"/>
            <a:chExt cx="5328931" cy="4116447"/>
          </a:xfrm>
        </p:grpSpPr>
        <p:sp>
          <p:nvSpPr>
            <p:cNvPr id="371" name="Google Shape;371;p16"/>
            <p:cNvSpPr txBox="1"/>
            <p:nvPr/>
          </p:nvSpPr>
          <p:spPr>
            <a:xfrm>
              <a:off x="0" y="43812"/>
              <a:ext cx="5328931" cy="989630"/>
            </a:xfrm>
            <a:prstGeom prst="rect">
              <a:avLst/>
            </a:prstGeom>
            <a:noFill/>
            <a:ln>
              <a:noFill/>
            </a:ln>
          </p:spPr>
          <p:txBody>
            <a:bodyPr anchorCtr="0" anchor="t" bIns="0" lIns="0" spcFirstLastPara="1" rIns="0" wrap="square" tIns="0">
              <a:spAutoFit/>
            </a:bodyPr>
            <a:lstStyle/>
            <a:p>
              <a:pPr indent="0" lvl="0" marL="0" marR="0" rtl="0" algn="l">
                <a:lnSpc>
                  <a:spcPct val="180583"/>
                </a:lnSpc>
                <a:spcBef>
                  <a:spcPts val="0"/>
                </a:spcBef>
                <a:spcAft>
                  <a:spcPts val="0"/>
                </a:spcAft>
                <a:buNone/>
              </a:pPr>
              <a:r>
                <a:rPr b="1" lang="en-US" sz="2400">
                  <a:solidFill>
                    <a:srgbClr val="454699"/>
                  </a:solidFill>
                  <a:latin typeface="Spartan"/>
                  <a:ea typeface="Spartan"/>
                  <a:cs typeface="Spartan"/>
                  <a:sym typeface="Spartan"/>
                </a:rPr>
                <a:t>Intruder alert</a:t>
              </a:r>
              <a:endParaRPr/>
            </a:p>
          </p:txBody>
        </p:sp>
        <p:sp>
          <p:nvSpPr>
            <p:cNvPr id="372" name="Google Shape;372;p16"/>
            <p:cNvSpPr txBox="1"/>
            <p:nvPr/>
          </p:nvSpPr>
          <p:spPr>
            <a:xfrm>
              <a:off x="0" y="1011960"/>
              <a:ext cx="5328931" cy="3148299"/>
            </a:xfrm>
            <a:prstGeom prst="rect">
              <a:avLst/>
            </a:prstGeom>
            <a:noFill/>
            <a:ln>
              <a:noFill/>
            </a:ln>
          </p:spPr>
          <p:txBody>
            <a:bodyPr anchorCtr="0" anchor="t" bIns="0" lIns="0" spcFirstLastPara="1" rIns="0" wrap="square" tIns="0">
              <a:spAutoFit/>
            </a:bodyPr>
            <a:lstStyle/>
            <a:p>
              <a:pPr indent="0" lvl="0" marL="0" marR="0" rtl="0" algn="l">
                <a:lnSpc>
                  <a:spcPct val="153812"/>
                </a:lnSpc>
                <a:spcBef>
                  <a:spcPts val="0"/>
                </a:spcBef>
                <a:spcAft>
                  <a:spcPts val="0"/>
                </a:spcAft>
                <a:buNone/>
              </a:pPr>
              <a:r>
                <a:rPr lang="en-US" sz="1600">
                  <a:solidFill>
                    <a:srgbClr val="454699"/>
                  </a:solidFill>
                  <a:latin typeface="Roboto"/>
                  <a:ea typeface="Roboto"/>
                  <a:cs typeface="Roboto"/>
                  <a:sym typeface="Roboto"/>
                </a:rPr>
                <a:t>We’re also looking ahead to add intruder mode so that the device may also act as a security cam instead of just a doorcam .</a:t>
              </a:r>
              <a:endParaRPr/>
            </a:p>
          </p:txBody>
        </p:sp>
      </p:grpSp>
      <p:grpSp>
        <p:nvGrpSpPr>
          <p:cNvPr id="373" name="Google Shape;373;p16"/>
          <p:cNvGrpSpPr/>
          <p:nvPr/>
        </p:nvGrpSpPr>
        <p:grpSpPr>
          <a:xfrm>
            <a:off x="5406690" y="3507374"/>
            <a:ext cx="3027970" cy="2058223"/>
            <a:chOff x="0" y="43812"/>
            <a:chExt cx="5326453" cy="4116447"/>
          </a:xfrm>
        </p:grpSpPr>
        <p:sp>
          <p:nvSpPr>
            <p:cNvPr id="374" name="Google Shape;374;p16"/>
            <p:cNvSpPr txBox="1"/>
            <p:nvPr/>
          </p:nvSpPr>
          <p:spPr>
            <a:xfrm>
              <a:off x="0" y="43812"/>
              <a:ext cx="5326453" cy="73866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400">
                  <a:solidFill>
                    <a:srgbClr val="454699"/>
                  </a:solidFill>
                  <a:latin typeface="Spartan"/>
                  <a:ea typeface="Spartan"/>
                  <a:cs typeface="Spartan"/>
                  <a:sym typeface="Spartan"/>
                </a:rPr>
                <a:t>Voice commands</a:t>
              </a:r>
              <a:endParaRPr/>
            </a:p>
          </p:txBody>
        </p:sp>
        <p:sp>
          <p:nvSpPr>
            <p:cNvPr id="375" name="Google Shape;375;p16"/>
            <p:cNvSpPr txBox="1"/>
            <p:nvPr/>
          </p:nvSpPr>
          <p:spPr>
            <a:xfrm>
              <a:off x="0" y="1011960"/>
              <a:ext cx="5326453" cy="3148299"/>
            </a:xfrm>
            <a:prstGeom prst="rect">
              <a:avLst/>
            </a:prstGeom>
            <a:noFill/>
            <a:ln>
              <a:noFill/>
            </a:ln>
          </p:spPr>
          <p:txBody>
            <a:bodyPr anchorCtr="0" anchor="t" bIns="0" lIns="0" spcFirstLastPara="1" rIns="0" wrap="square" tIns="0">
              <a:spAutoFit/>
            </a:bodyPr>
            <a:lstStyle/>
            <a:p>
              <a:pPr indent="0" lvl="0" marL="0" marR="0" rtl="0" algn="l">
                <a:lnSpc>
                  <a:spcPct val="153812"/>
                </a:lnSpc>
                <a:spcBef>
                  <a:spcPts val="0"/>
                </a:spcBef>
                <a:spcAft>
                  <a:spcPts val="0"/>
                </a:spcAft>
                <a:buNone/>
              </a:pPr>
              <a:r>
                <a:rPr lang="en-US" sz="1600">
                  <a:solidFill>
                    <a:srgbClr val="454699"/>
                  </a:solidFill>
                  <a:latin typeface="Roboto"/>
                  <a:ea typeface="Roboto"/>
                  <a:cs typeface="Roboto"/>
                  <a:sym typeface="Roboto"/>
                </a:rPr>
                <a:t>We’re also working to integrate it with smart assistants (such as Alexa or Google assistant ) which will add voice commands to the device</a:t>
              </a:r>
              <a:endParaRPr/>
            </a:p>
          </p:txBody>
        </p:sp>
      </p:grpSp>
      <p:grpSp>
        <p:nvGrpSpPr>
          <p:cNvPr id="376" name="Google Shape;376;p16"/>
          <p:cNvGrpSpPr/>
          <p:nvPr/>
        </p:nvGrpSpPr>
        <p:grpSpPr>
          <a:xfrm>
            <a:off x="8828476" y="3453700"/>
            <a:ext cx="3027889" cy="1468824"/>
            <a:chOff x="0" y="43812"/>
            <a:chExt cx="5328914" cy="2937648"/>
          </a:xfrm>
        </p:grpSpPr>
        <p:sp>
          <p:nvSpPr>
            <p:cNvPr id="377" name="Google Shape;377;p16"/>
            <p:cNvSpPr txBox="1"/>
            <p:nvPr/>
          </p:nvSpPr>
          <p:spPr>
            <a:xfrm>
              <a:off x="0" y="43812"/>
              <a:ext cx="5328900" cy="718200"/>
            </a:xfrm>
            <a:prstGeom prst="rect">
              <a:avLst/>
            </a:prstGeom>
            <a:noFill/>
            <a:ln>
              <a:noFill/>
            </a:ln>
          </p:spPr>
          <p:txBody>
            <a:bodyPr anchorCtr="0" anchor="t" bIns="0" lIns="0" spcFirstLastPara="1" rIns="0" wrap="square" tIns="0">
              <a:spAutoFit/>
            </a:bodyPr>
            <a:lstStyle/>
            <a:p>
              <a:pPr indent="0" lvl="0" marL="0" marR="0" rtl="0" algn="l">
                <a:lnSpc>
                  <a:spcPct val="126018"/>
                </a:lnSpc>
                <a:spcBef>
                  <a:spcPts val="0"/>
                </a:spcBef>
                <a:spcAft>
                  <a:spcPts val="0"/>
                </a:spcAft>
                <a:buNone/>
              </a:pPr>
              <a:r>
                <a:rPr b="1" lang="en-US" sz="2333">
                  <a:solidFill>
                    <a:srgbClr val="454699"/>
                  </a:solidFill>
                  <a:latin typeface="Spartan"/>
                  <a:ea typeface="Spartan"/>
                  <a:cs typeface="Spartan"/>
                  <a:sym typeface="Spartan"/>
                </a:rPr>
                <a:t>Face recognition</a:t>
              </a:r>
              <a:endParaRPr/>
            </a:p>
          </p:txBody>
        </p:sp>
        <p:sp>
          <p:nvSpPr>
            <p:cNvPr id="378" name="Google Shape;378;p16"/>
            <p:cNvSpPr txBox="1"/>
            <p:nvPr/>
          </p:nvSpPr>
          <p:spPr>
            <a:xfrm>
              <a:off x="14" y="1011960"/>
              <a:ext cx="5328900" cy="1969500"/>
            </a:xfrm>
            <a:prstGeom prst="rect">
              <a:avLst/>
            </a:prstGeom>
            <a:noFill/>
            <a:ln>
              <a:noFill/>
            </a:ln>
          </p:spPr>
          <p:txBody>
            <a:bodyPr anchorCtr="0" anchor="t" bIns="0" lIns="0" spcFirstLastPara="1" rIns="0" wrap="square" tIns="0">
              <a:spAutoFit/>
            </a:bodyPr>
            <a:lstStyle/>
            <a:p>
              <a:pPr indent="0" lvl="0" marL="0" marR="0" rtl="0" algn="l">
                <a:lnSpc>
                  <a:spcPct val="142016"/>
                </a:lnSpc>
                <a:spcBef>
                  <a:spcPts val="0"/>
                </a:spcBef>
                <a:spcAft>
                  <a:spcPts val="0"/>
                </a:spcAft>
                <a:buNone/>
              </a:pPr>
              <a:r>
                <a:rPr lang="en-US" sz="1666">
                  <a:solidFill>
                    <a:srgbClr val="454699"/>
                  </a:solidFill>
                  <a:latin typeface="Roboto"/>
                  <a:ea typeface="Roboto"/>
                  <a:cs typeface="Roboto"/>
                  <a:sym typeface="Roboto"/>
                </a:rPr>
                <a:t>Face recognition systems would make it even more easier for people</a:t>
              </a:r>
              <a:endParaRPr/>
            </a:p>
          </p:txBody>
        </p:sp>
      </p:grpSp>
      <p:pic>
        <p:nvPicPr>
          <p:cNvPr id="379" name="Google Shape;379;p16"/>
          <p:cNvPicPr preferRelativeResize="0"/>
          <p:nvPr/>
        </p:nvPicPr>
        <p:blipFill rotWithShape="1">
          <a:blip r:embed="rId7">
            <a:alphaModFix/>
          </a:blip>
          <a:srcRect b="0" l="0" r="0" t="0"/>
          <a:stretch/>
        </p:blipFill>
        <p:spPr>
          <a:xfrm flipH="1">
            <a:off x="4706219" y="5457057"/>
            <a:ext cx="1400943" cy="140094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B0E4"/>
        </a:solidFill>
      </p:bgPr>
    </p:bg>
    <p:spTree>
      <p:nvGrpSpPr>
        <p:cNvPr id="383" name="Shape 383"/>
        <p:cNvGrpSpPr/>
        <p:nvPr/>
      </p:nvGrpSpPr>
      <p:grpSpPr>
        <a:xfrm>
          <a:off x="0" y="0"/>
          <a:ext cx="0" cy="0"/>
          <a:chOff x="0" y="0"/>
          <a:chExt cx="0" cy="0"/>
        </a:xfrm>
      </p:grpSpPr>
      <p:pic>
        <p:nvPicPr>
          <p:cNvPr id="384" name="Google Shape;384;p14"/>
          <p:cNvPicPr preferRelativeResize="0"/>
          <p:nvPr/>
        </p:nvPicPr>
        <p:blipFill rotWithShape="1">
          <a:blip r:embed="rId4">
            <a:alphaModFix/>
          </a:blip>
          <a:srcRect b="0" l="0" r="0" t="0"/>
          <a:stretch/>
        </p:blipFill>
        <p:spPr>
          <a:xfrm flipH="1" rot="5400000">
            <a:off x="0" y="0"/>
            <a:ext cx="3308569" cy="3308569"/>
          </a:xfrm>
          <a:prstGeom prst="rect">
            <a:avLst/>
          </a:prstGeom>
          <a:noFill/>
          <a:ln>
            <a:noFill/>
          </a:ln>
        </p:spPr>
      </p:pic>
      <p:sp>
        <p:nvSpPr>
          <p:cNvPr id="385" name="Google Shape;385;p14"/>
          <p:cNvSpPr/>
          <p:nvPr/>
        </p:nvSpPr>
        <p:spPr>
          <a:xfrm>
            <a:off x="685800" y="685800"/>
            <a:ext cx="5421093" cy="5488273"/>
          </a:xfrm>
          <a:custGeom>
            <a:rect b="b" l="l" r="r" t="t"/>
            <a:pathLst>
              <a:path extrusionOk="0" h="2067146" w="1913890">
                <a:moveTo>
                  <a:pt x="1789430" y="2067146"/>
                </a:moveTo>
                <a:lnTo>
                  <a:pt x="124460" y="2067146"/>
                </a:lnTo>
                <a:cubicBezTo>
                  <a:pt x="55880" y="2067146"/>
                  <a:pt x="0" y="2011266"/>
                  <a:pt x="0" y="1942686"/>
                </a:cubicBezTo>
                <a:lnTo>
                  <a:pt x="0" y="124460"/>
                </a:lnTo>
                <a:cubicBezTo>
                  <a:pt x="0" y="55880"/>
                  <a:pt x="55880" y="0"/>
                  <a:pt x="124460" y="0"/>
                </a:cubicBezTo>
                <a:lnTo>
                  <a:pt x="1789430" y="0"/>
                </a:lnTo>
                <a:cubicBezTo>
                  <a:pt x="1858010" y="0"/>
                  <a:pt x="1913890" y="55880"/>
                  <a:pt x="1913890" y="124460"/>
                </a:cubicBezTo>
                <a:lnTo>
                  <a:pt x="1913890" y="1942686"/>
                </a:lnTo>
                <a:cubicBezTo>
                  <a:pt x="1913890" y="2011266"/>
                  <a:pt x="1858010" y="2067146"/>
                  <a:pt x="1789430" y="2067146"/>
                </a:cubicBezTo>
                <a:close/>
              </a:path>
            </a:pathLst>
          </a:custGeom>
          <a:solidFill>
            <a:srgbClr val="F8F4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6" name="Google Shape;386;p14"/>
          <p:cNvPicPr preferRelativeResize="0"/>
          <p:nvPr/>
        </p:nvPicPr>
        <p:blipFill rotWithShape="1">
          <a:blip r:embed="rId5">
            <a:alphaModFix/>
          </a:blip>
          <a:srcRect b="0" l="0" r="0" t="0"/>
          <a:stretch/>
        </p:blipFill>
        <p:spPr>
          <a:xfrm flipH="1" rot="-5400000">
            <a:off x="8883431" y="3549431"/>
            <a:ext cx="3308569" cy="3308569"/>
          </a:xfrm>
          <a:prstGeom prst="rect">
            <a:avLst/>
          </a:prstGeom>
          <a:noFill/>
          <a:ln>
            <a:noFill/>
          </a:ln>
        </p:spPr>
      </p:pic>
      <p:sp>
        <p:nvSpPr>
          <p:cNvPr id="387" name="Google Shape;387;p14"/>
          <p:cNvSpPr/>
          <p:nvPr/>
        </p:nvSpPr>
        <p:spPr>
          <a:xfrm>
            <a:off x="6701225" y="685800"/>
            <a:ext cx="4803864" cy="5488273"/>
          </a:xfrm>
          <a:custGeom>
            <a:rect b="b" l="l" r="r" t="t"/>
            <a:pathLst>
              <a:path extrusionOk="0" h="2067146" w="1913890">
                <a:moveTo>
                  <a:pt x="1789430" y="2067146"/>
                </a:moveTo>
                <a:lnTo>
                  <a:pt x="124460" y="2067146"/>
                </a:lnTo>
                <a:cubicBezTo>
                  <a:pt x="55880" y="2067146"/>
                  <a:pt x="0" y="2011266"/>
                  <a:pt x="0" y="1942686"/>
                </a:cubicBezTo>
                <a:lnTo>
                  <a:pt x="0" y="124460"/>
                </a:lnTo>
                <a:cubicBezTo>
                  <a:pt x="0" y="55880"/>
                  <a:pt x="55880" y="0"/>
                  <a:pt x="124460" y="0"/>
                </a:cubicBezTo>
                <a:lnTo>
                  <a:pt x="1789430" y="0"/>
                </a:lnTo>
                <a:cubicBezTo>
                  <a:pt x="1858010" y="0"/>
                  <a:pt x="1913890" y="55880"/>
                  <a:pt x="1913890" y="124460"/>
                </a:cubicBezTo>
                <a:lnTo>
                  <a:pt x="1913890" y="1942686"/>
                </a:lnTo>
                <a:cubicBezTo>
                  <a:pt x="1913890" y="2011266"/>
                  <a:pt x="1858010" y="2067146"/>
                  <a:pt x="1789430" y="2067146"/>
                </a:cubicBezTo>
                <a:close/>
              </a:path>
            </a:pathLst>
          </a:custGeom>
          <a:solidFill>
            <a:srgbClr val="4546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4"/>
          <p:cNvSpPr txBox="1"/>
          <p:nvPr/>
        </p:nvSpPr>
        <p:spPr>
          <a:xfrm>
            <a:off x="1057575" y="1060700"/>
            <a:ext cx="4385700" cy="538800"/>
          </a:xfrm>
          <a:prstGeom prst="rect">
            <a:avLst/>
          </a:prstGeom>
          <a:noFill/>
          <a:ln>
            <a:noFill/>
          </a:ln>
        </p:spPr>
        <p:txBody>
          <a:bodyPr anchorCtr="0" anchor="t" bIns="0" lIns="0" spcFirstLastPara="1" rIns="0" wrap="square" tIns="0">
            <a:spAutoFit/>
          </a:bodyPr>
          <a:lstStyle/>
          <a:p>
            <a:pPr indent="0" lvl="0" marL="0" marR="0" rtl="0" algn="r">
              <a:lnSpc>
                <a:spcPct val="129994"/>
              </a:lnSpc>
              <a:spcBef>
                <a:spcPts val="0"/>
              </a:spcBef>
              <a:spcAft>
                <a:spcPts val="0"/>
              </a:spcAft>
              <a:buNone/>
            </a:pPr>
            <a:r>
              <a:rPr b="1" lang="en-US" sz="3500">
                <a:solidFill>
                  <a:srgbClr val="454699"/>
                </a:solidFill>
                <a:latin typeface="Spartan"/>
                <a:ea typeface="Spartan"/>
                <a:cs typeface="Spartan"/>
                <a:sym typeface="Spartan"/>
              </a:rPr>
              <a:t>Demonstration </a:t>
            </a:r>
            <a:endParaRPr sz="3500"/>
          </a:p>
        </p:txBody>
      </p:sp>
      <p:sp>
        <p:nvSpPr>
          <p:cNvPr id="389" name="Google Shape;389;p14"/>
          <p:cNvSpPr txBox="1"/>
          <p:nvPr/>
        </p:nvSpPr>
        <p:spPr>
          <a:xfrm>
            <a:off x="6798659" y="1065789"/>
            <a:ext cx="3739200" cy="538800"/>
          </a:xfrm>
          <a:prstGeom prst="rect">
            <a:avLst/>
          </a:prstGeom>
          <a:noFill/>
          <a:ln>
            <a:noFill/>
          </a:ln>
        </p:spPr>
        <p:txBody>
          <a:bodyPr anchorCtr="0" anchor="t" bIns="0" lIns="0" spcFirstLastPara="1" rIns="0" wrap="square" tIns="0">
            <a:spAutoFit/>
          </a:bodyPr>
          <a:lstStyle/>
          <a:p>
            <a:pPr indent="0" lvl="0" marL="0" marR="0" rtl="0" algn="just">
              <a:lnSpc>
                <a:spcPct val="129994"/>
              </a:lnSpc>
              <a:spcBef>
                <a:spcPts val="0"/>
              </a:spcBef>
              <a:spcAft>
                <a:spcPts val="0"/>
              </a:spcAft>
              <a:buNone/>
            </a:pPr>
            <a:r>
              <a:rPr b="1" lang="en-US" sz="3500">
                <a:solidFill>
                  <a:srgbClr val="F8F4EB"/>
                </a:solidFill>
                <a:latin typeface="Spartan"/>
                <a:ea typeface="Spartan"/>
                <a:cs typeface="Spartan"/>
                <a:sym typeface="Spartan"/>
              </a:rPr>
              <a:t>Documentation</a:t>
            </a:r>
            <a:endParaRPr sz="3500"/>
          </a:p>
        </p:txBody>
      </p:sp>
      <p:sp>
        <p:nvSpPr>
          <p:cNvPr id="390" name="Google Shape;390;p14"/>
          <p:cNvSpPr txBox="1"/>
          <p:nvPr/>
        </p:nvSpPr>
        <p:spPr>
          <a:xfrm>
            <a:off x="4538250" y="2198200"/>
            <a:ext cx="1548300" cy="621000"/>
          </a:xfrm>
          <a:prstGeom prst="rect">
            <a:avLst/>
          </a:prstGeom>
          <a:noFill/>
          <a:ln>
            <a:noFill/>
          </a:ln>
        </p:spPr>
        <p:txBody>
          <a:bodyPr anchorCtr="0" anchor="t" bIns="0" lIns="0" spcFirstLastPara="1" rIns="0" wrap="square" tIns="0">
            <a:spAutoFit/>
          </a:bodyPr>
          <a:lstStyle/>
          <a:p>
            <a:pPr indent="0" lvl="0" marL="0" rtl="0" algn="l">
              <a:lnSpc>
                <a:spcPct val="141991"/>
              </a:lnSpc>
              <a:spcBef>
                <a:spcPts val="0"/>
              </a:spcBef>
              <a:spcAft>
                <a:spcPts val="0"/>
              </a:spcAft>
              <a:buNone/>
            </a:pPr>
            <a:r>
              <a:rPr lang="en-US" sz="1667">
                <a:solidFill>
                  <a:srgbClr val="34499A"/>
                </a:solidFill>
                <a:latin typeface="Roboto"/>
                <a:ea typeface="Roboto"/>
                <a:cs typeface="Roboto"/>
                <a:sym typeface="Roboto"/>
              </a:rPr>
              <a:t>Version 1 </a:t>
            </a:r>
            <a:endParaRPr sz="1667">
              <a:solidFill>
                <a:srgbClr val="34499A"/>
              </a:solidFill>
              <a:latin typeface="Roboto"/>
              <a:ea typeface="Roboto"/>
              <a:cs typeface="Roboto"/>
              <a:sym typeface="Roboto"/>
            </a:endParaRPr>
          </a:p>
          <a:p>
            <a:pPr indent="0" lvl="0" marL="0" rtl="0" algn="l">
              <a:lnSpc>
                <a:spcPct val="141991"/>
              </a:lnSpc>
              <a:spcBef>
                <a:spcPts val="0"/>
              </a:spcBef>
              <a:spcAft>
                <a:spcPts val="0"/>
              </a:spcAft>
              <a:buClr>
                <a:schemeClr val="dk1"/>
              </a:buClr>
              <a:buFont typeface="Arial"/>
              <a:buNone/>
            </a:pPr>
            <a:r>
              <a:rPr lang="en-US" sz="1667">
                <a:solidFill>
                  <a:srgbClr val="34499A"/>
                </a:solidFill>
                <a:latin typeface="Roboto"/>
                <a:ea typeface="Roboto"/>
                <a:cs typeface="Roboto"/>
                <a:sym typeface="Roboto"/>
              </a:rPr>
              <a:t>demonstration</a:t>
            </a:r>
            <a:endParaRPr/>
          </a:p>
        </p:txBody>
      </p:sp>
      <p:graphicFrame>
        <p:nvGraphicFramePr>
          <p:cNvPr id="391" name="Google Shape;391;p14"/>
          <p:cNvGraphicFramePr/>
          <p:nvPr/>
        </p:nvGraphicFramePr>
        <p:xfrm>
          <a:off x="6928284" y="2043390"/>
          <a:ext cx="2695067" cy="3813861"/>
        </p:xfrm>
        <a:graphic>
          <a:graphicData uri="http://schemas.openxmlformats.org/presentationml/2006/ole">
            <mc:AlternateContent>
              <mc:Choice Requires="v">
                <p:oleObj r:id="rId6" imgH="3813861" imgW="2695067" progId="AcroExch.Document.11" spid="_x0000_s1">
                  <p:embed/>
                </p:oleObj>
              </mc:Choice>
              <mc:Fallback>
                <p:oleObj r:id="rId7" imgH="3813861" imgW="2695067" progId="AcroExch.Document.11">
                  <p:embed/>
                  <p:pic>
                    <p:nvPicPr>
                      <p:cNvPr id="391" name="Google Shape;391;p14"/>
                      <p:cNvPicPr preferRelativeResize="0"/>
                      <p:nvPr/>
                    </p:nvPicPr>
                    <p:blipFill rotWithShape="1">
                      <a:blip r:embed="rId8">
                        <a:alphaModFix/>
                      </a:blip>
                      <a:srcRect b="0" l="0" r="0" t="0"/>
                      <a:stretch/>
                    </p:blipFill>
                    <p:spPr>
                      <a:xfrm>
                        <a:off x="6928284" y="2043390"/>
                        <a:ext cx="2695067" cy="3813861"/>
                      </a:xfrm>
                      <a:prstGeom prst="rect">
                        <a:avLst/>
                      </a:prstGeom>
                      <a:noFill/>
                      <a:ln>
                        <a:noFill/>
                      </a:ln>
                    </p:spPr>
                  </p:pic>
                </p:oleObj>
              </mc:Fallback>
            </mc:AlternateContent>
          </a:graphicData>
        </a:graphic>
      </p:graphicFrame>
      <p:sp>
        <p:nvSpPr>
          <p:cNvPr id="392" name="Google Shape;392;p14"/>
          <p:cNvSpPr/>
          <p:nvPr/>
        </p:nvSpPr>
        <p:spPr>
          <a:xfrm>
            <a:off x="6086475" y="3417888"/>
            <a:ext cx="19050" cy="19050"/>
          </a:xfrm>
          <a:prstGeom prst="rect">
            <a:avLst/>
          </a:prstGeom>
          <a:solidFill>
            <a:srgbClr val="FFFFFF"/>
          </a:solidFill>
          <a:ln>
            <a:noFill/>
          </a:ln>
        </p:spPr>
      </p:sp>
      <p:sp>
        <p:nvSpPr>
          <p:cNvPr id="393" name="Google Shape;393;p14"/>
          <p:cNvSpPr txBox="1"/>
          <p:nvPr/>
        </p:nvSpPr>
        <p:spPr>
          <a:xfrm>
            <a:off x="9686900" y="4323825"/>
            <a:ext cx="1655400" cy="163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u="sng">
                <a:solidFill>
                  <a:schemeClr val="lt1"/>
                </a:solidFill>
                <a:latin typeface="Spartan"/>
                <a:ea typeface="Spartan"/>
                <a:cs typeface="Spartan"/>
                <a:sym typeface="Spartan"/>
                <a:hlinkClick r:id="rId9">
                  <a:extLst>
                    <a:ext uri="{A12FA001-AC4F-418D-AE19-62706E023703}">
                      <ahyp:hlinkClr val="tx"/>
                    </a:ext>
                  </a:extLst>
                </a:hlinkClick>
              </a:rPr>
              <a:t>Click here to view PDF</a:t>
            </a:r>
            <a:endParaRPr b="1" sz="2500">
              <a:solidFill>
                <a:schemeClr val="lt1"/>
              </a:solidFill>
              <a:latin typeface="Spartan"/>
              <a:ea typeface="Spartan"/>
              <a:cs typeface="Spartan"/>
              <a:sym typeface="Spartan"/>
            </a:endParaRPr>
          </a:p>
        </p:txBody>
      </p:sp>
      <p:pic>
        <p:nvPicPr>
          <p:cNvPr id="394" name="Google Shape;394;p14" title="Answering Door Bell - demonstration video">
            <a:hlinkClick r:id="rId10"/>
          </p:cNvPr>
          <p:cNvPicPr preferRelativeResize="0"/>
          <p:nvPr/>
        </p:nvPicPr>
        <p:blipFill>
          <a:blip r:embed="rId11">
            <a:alphaModFix/>
          </a:blip>
          <a:stretch>
            <a:fillRect/>
          </a:stretch>
        </p:blipFill>
        <p:spPr>
          <a:xfrm>
            <a:off x="1057575" y="1847550"/>
            <a:ext cx="3180475" cy="2021300"/>
          </a:xfrm>
          <a:prstGeom prst="rect">
            <a:avLst/>
          </a:prstGeom>
          <a:noFill/>
          <a:ln>
            <a:noFill/>
          </a:ln>
        </p:spPr>
      </p:pic>
      <p:pic>
        <p:nvPicPr>
          <p:cNvPr id="395" name="Google Shape;395;p14" title="Doorbell 2">
            <a:hlinkClick r:id="rId12"/>
          </p:cNvPr>
          <p:cNvPicPr preferRelativeResize="0"/>
          <p:nvPr/>
        </p:nvPicPr>
        <p:blipFill>
          <a:blip r:embed="rId13">
            <a:alphaModFix/>
          </a:blip>
          <a:stretch>
            <a:fillRect/>
          </a:stretch>
        </p:blipFill>
        <p:spPr>
          <a:xfrm>
            <a:off x="2605875" y="4056950"/>
            <a:ext cx="3097100" cy="1955150"/>
          </a:xfrm>
          <a:prstGeom prst="rect">
            <a:avLst/>
          </a:prstGeom>
          <a:noFill/>
          <a:ln>
            <a:noFill/>
          </a:ln>
        </p:spPr>
      </p:pic>
      <p:sp>
        <p:nvSpPr>
          <p:cNvPr id="396" name="Google Shape;396;p14"/>
          <p:cNvSpPr txBox="1"/>
          <p:nvPr/>
        </p:nvSpPr>
        <p:spPr>
          <a:xfrm>
            <a:off x="1057575" y="4829175"/>
            <a:ext cx="1548300" cy="621000"/>
          </a:xfrm>
          <a:prstGeom prst="rect">
            <a:avLst/>
          </a:prstGeom>
          <a:noFill/>
          <a:ln>
            <a:noFill/>
          </a:ln>
        </p:spPr>
        <p:txBody>
          <a:bodyPr anchorCtr="0" anchor="t" bIns="0" lIns="0" spcFirstLastPara="1" rIns="0" wrap="square" tIns="0">
            <a:spAutoFit/>
          </a:bodyPr>
          <a:lstStyle/>
          <a:p>
            <a:pPr indent="0" lvl="0" marL="0" rtl="0" algn="l">
              <a:lnSpc>
                <a:spcPct val="141991"/>
              </a:lnSpc>
              <a:spcBef>
                <a:spcPts val="0"/>
              </a:spcBef>
              <a:spcAft>
                <a:spcPts val="0"/>
              </a:spcAft>
              <a:buNone/>
            </a:pPr>
            <a:r>
              <a:rPr lang="en-US" sz="1667">
                <a:solidFill>
                  <a:srgbClr val="34499A"/>
                </a:solidFill>
                <a:latin typeface="Roboto"/>
                <a:ea typeface="Roboto"/>
                <a:cs typeface="Roboto"/>
                <a:sym typeface="Roboto"/>
              </a:rPr>
              <a:t>Version 2</a:t>
            </a:r>
            <a:endParaRPr sz="1667">
              <a:solidFill>
                <a:srgbClr val="34499A"/>
              </a:solidFill>
              <a:latin typeface="Roboto"/>
              <a:ea typeface="Roboto"/>
              <a:cs typeface="Roboto"/>
              <a:sym typeface="Roboto"/>
            </a:endParaRPr>
          </a:p>
          <a:p>
            <a:pPr indent="0" lvl="0" marL="0" rtl="0" algn="l">
              <a:lnSpc>
                <a:spcPct val="141991"/>
              </a:lnSpc>
              <a:spcBef>
                <a:spcPts val="0"/>
              </a:spcBef>
              <a:spcAft>
                <a:spcPts val="0"/>
              </a:spcAft>
              <a:buNone/>
            </a:pPr>
            <a:r>
              <a:rPr lang="en-US" sz="1667">
                <a:solidFill>
                  <a:srgbClr val="34499A"/>
                </a:solidFill>
                <a:latin typeface="Roboto"/>
                <a:ea typeface="Roboto"/>
                <a:cs typeface="Roboto"/>
                <a:sym typeface="Roboto"/>
              </a:rPr>
              <a:t>demonstration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B0E4"/>
        </a:solidFill>
      </p:bgPr>
    </p:bg>
    <p:spTree>
      <p:nvGrpSpPr>
        <p:cNvPr id="400" name="Shape 400"/>
        <p:cNvGrpSpPr/>
        <p:nvPr/>
      </p:nvGrpSpPr>
      <p:grpSpPr>
        <a:xfrm>
          <a:off x="0" y="0"/>
          <a:ext cx="0" cy="0"/>
          <a:chOff x="0" y="0"/>
          <a:chExt cx="0" cy="0"/>
        </a:xfrm>
      </p:grpSpPr>
      <p:pic>
        <p:nvPicPr>
          <p:cNvPr id="401" name="Google Shape;401;p17"/>
          <p:cNvPicPr preferRelativeResize="0"/>
          <p:nvPr/>
        </p:nvPicPr>
        <p:blipFill rotWithShape="1">
          <a:blip r:embed="rId3">
            <a:alphaModFix/>
          </a:blip>
          <a:srcRect b="0" l="0" r="0" t="0"/>
          <a:stretch/>
        </p:blipFill>
        <p:spPr>
          <a:xfrm>
            <a:off x="1120126" y="5227772"/>
            <a:ext cx="345623" cy="345623"/>
          </a:xfrm>
          <a:prstGeom prst="rect">
            <a:avLst/>
          </a:prstGeom>
          <a:noFill/>
          <a:ln>
            <a:noFill/>
          </a:ln>
        </p:spPr>
      </p:pic>
      <p:sp>
        <p:nvSpPr>
          <p:cNvPr id="402" name="Google Shape;402;p17"/>
          <p:cNvSpPr txBox="1"/>
          <p:nvPr/>
        </p:nvSpPr>
        <p:spPr>
          <a:xfrm>
            <a:off x="685800" y="300425"/>
            <a:ext cx="3681900" cy="1765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lang="en-US" sz="5334">
                <a:solidFill>
                  <a:srgbClr val="454699"/>
                </a:solidFill>
                <a:latin typeface="Spartan"/>
                <a:ea typeface="Spartan"/>
                <a:cs typeface="Spartan"/>
                <a:sym typeface="Spartan"/>
              </a:rPr>
              <a:t>Market Size</a:t>
            </a:r>
            <a:endParaRPr/>
          </a:p>
        </p:txBody>
      </p:sp>
      <p:pic>
        <p:nvPicPr>
          <p:cNvPr id="403" name="Google Shape;403;p17"/>
          <p:cNvPicPr preferRelativeResize="0"/>
          <p:nvPr/>
        </p:nvPicPr>
        <p:blipFill rotWithShape="1">
          <a:blip r:embed="rId4">
            <a:alphaModFix/>
          </a:blip>
          <a:srcRect b="0" l="0" r="0" t="0"/>
          <a:stretch/>
        </p:blipFill>
        <p:spPr>
          <a:xfrm>
            <a:off x="2948183" y="5467746"/>
            <a:ext cx="1290755" cy="1290755"/>
          </a:xfrm>
          <a:prstGeom prst="rect">
            <a:avLst/>
          </a:prstGeom>
          <a:noFill/>
          <a:ln>
            <a:noFill/>
          </a:ln>
        </p:spPr>
      </p:pic>
      <p:sp>
        <p:nvSpPr>
          <p:cNvPr id="404" name="Google Shape;404;p17"/>
          <p:cNvSpPr txBox="1"/>
          <p:nvPr/>
        </p:nvSpPr>
        <p:spPr>
          <a:xfrm>
            <a:off x="823306" y="-358670"/>
            <a:ext cx="4604731" cy="526426"/>
          </a:xfrm>
          <a:prstGeom prst="rect">
            <a:avLst/>
          </a:prstGeom>
          <a:noFill/>
          <a:ln>
            <a:noFill/>
          </a:ln>
        </p:spPr>
        <p:txBody>
          <a:bodyPr anchorCtr="0" anchor="t" bIns="0" lIns="0" spcFirstLastPara="1" rIns="0" wrap="square" tIns="0">
            <a:spAutoFit/>
          </a:bodyPr>
          <a:lstStyle/>
          <a:p>
            <a:pPr indent="0" lvl="0" marL="0" marR="0" rtl="0" algn="l">
              <a:lnSpc>
                <a:spcPct val="130033"/>
              </a:lnSpc>
              <a:spcBef>
                <a:spcPts val="0"/>
              </a:spcBef>
              <a:spcAft>
                <a:spcPts val="0"/>
              </a:spcAft>
              <a:buNone/>
            </a:pPr>
            <a:r>
              <a:t/>
            </a:r>
            <a:endParaRPr b="1" sz="3333">
              <a:solidFill>
                <a:srgbClr val="454699"/>
              </a:solidFill>
              <a:latin typeface="Spartan"/>
              <a:ea typeface="Spartan"/>
              <a:cs typeface="Spartan"/>
              <a:sym typeface="Spartan"/>
            </a:endParaRPr>
          </a:p>
        </p:txBody>
      </p:sp>
      <p:grpSp>
        <p:nvGrpSpPr>
          <p:cNvPr id="405" name="Google Shape;405;p17"/>
          <p:cNvGrpSpPr/>
          <p:nvPr/>
        </p:nvGrpSpPr>
        <p:grpSpPr>
          <a:xfrm>
            <a:off x="285848" y="2100433"/>
            <a:ext cx="4985139" cy="2656003"/>
            <a:chOff x="6838951" y="229391"/>
            <a:chExt cx="4985139" cy="2656003"/>
          </a:xfrm>
        </p:grpSpPr>
        <p:sp>
          <p:nvSpPr>
            <p:cNvPr id="406" name="Google Shape;406;p17"/>
            <p:cNvSpPr/>
            <p:nvPr/>
          </p:nvSpPr>
          <p:spPr>
            <a:xfrm>
              <a:off x="6838951" y="229391"/>
              <a:ext cx="4985139" cy="2656003"/>
            </a:xfrm>
            <a:custGeom>
              <a:rect b="b" l="l" r="r" t="t"/>
              <a:pathLst>
                <a:path extrusionOk="0" h="1153530" w="2348711">
                  <a:moveTo>
                    <a:pt x="2224251" y="1153530"/>
                  </a:moveTo>
                  <a:lnTo>
                    <a:pt x="124460" y="1153530"/>
                  </a:lnTo>
                  <a:cubicBezTo>
                    <a:pt x="55880" y="1153530"/>
                    <a:pt x="0" y="1097650"/>
                    <a:pt x="0" y="1029070"/>
                  </a:cubicBezTo>
                  <a:lnTo>
                    <a:pt x="0" y="124460"/>
                  </a:lnTo>
                  <a:cubicBezTo>
                    <a:pt x="0" y="55880"/>
                    <a:pt x="55880" y="0"/>
                    <a:pt x="124460" y="0"/>
                  </a:cubicBezTo>
                  <a:lnTo>
                    <a:pt x="2224251" y="0"/>
                  </a:lnTo>
                  <a:cubicBezTo>
                    <a:pt x="2292831" y="0"/>
                    <a:pt x="2348711" y="55880"/>
                    <a:pt x="2348711" y="124460"/>
                  </a:cubicBezTo>
                  <a:lnTo>
                    <a:pt x="2348711" y="1029070"/>
                  </a:lnTo>
                  <a:cubicBezTo>
                    <a:pt x="2348711" y="1097650"/>
                    <a:pt x="2292831" y="1153530"/>
                    <a:pt x="2224251" y="1153530"/>
                  </a:cubicBezTo>
                  <a:close/>
                </a:path>
              </a:pathLst>
            </a:custGeom>
            <a:solidFill>
              <a:srgbClr val="F8F4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7"/>
            <p:cNvSpPr txBox="1"/>
            <p:nvPr/>
          </p:nvSpPr>
          <p:spPr>
            <a:xfrm>
              <a:off x="7080375" y="553647"/>
              <a:ext cx="4604731" cy="172393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867">
                  <a:solidFill>
                    <a:srgbClr val="35495E"/>
                  </a:solidFill>
                  <a:latin typeface="Montserrat"/>
                  <a:ea typeface="Montserrat"/>
                  <a:cs typeface="Montserrat"/>
                  <a:sym typeface="Montserrat"/>
                </a:rPr>
                <a:t>Smart Doorbell Market to Reach USD 2,056.08 Million by 2025, at a 10.29% CAGR - Report by Market Research Future (MRFR)</a:t>
              </a:r>
              <a:endParaRPr/>
            </a:p>
            <a:p>
              <a:pPr indent="0" lvl="0" marL="0" marR="0" rtl="0" algn="l">
                <a:spcBef>
                  <a:spcPts val="0"/>
                </a:spcBef>
                <a:spcAft>
                  <a:spcPts val="0"/>
                </a:spcAft>
                <a:buNone/>
              </a:pPr>
              <a:r>
                <a:t/>
              </a:r>
              <a:endParaRPr b="1" sz="1867">
                <a:solidFill>
                  <a:srgbClr val="35495E"/>
                </a:solidFill>
                <a:latin typeface="Montserrat"/>
                <a:ea typeface="Montserrat"/>
                <a:cs typeface="Montserrat"/>
                <a:sym typeface="Montserrat"/>
              </a:endParaRPr>
            </a:p>
            <a:p>
              <a:pPr indent="0" lvl="0" marL="0" marR="0" rtl="0" algn="l">
                <a:spcBef>
                  <a:spcPts val="0"/>
                </a:spcBef>
                <a:spcAft>
                  <a:spcPts val="0"/>
                </a:spcAft>
                <a:buNone/>
              </a:pPr>
              <a:r>
                <a:rPr b="1" lang="en-US" sz="1867">
                  <a:solidFill>
                    <a:srgbClr val="35495E"/>
                  </a:solidFill>
                  <a:latin typeface="Montserrat"/>
                  <a:ea typeface="Montserrat"/>
                  <a:cs typeface="Montserrat"/>
                  <a:sym typeface="Montserrat"/>
                </a:rPr>
                <a:t>(</a:t>
              </a:r>
              <a:r>
                <a:rPr b="1" lang="en-US" sz="1867" u="sng">
                  <a:solidFill>
                    <a:srgbClr val="35495E"/>
                  </a:solidFill>
                  <a:latin typeface="Montserrat"/>
                  <a:ea typeface="Montserrat"/>
                  <a:cs typeface="Montserrat"/>
                  <a:sym typeface="Montserrat"/>
                  <a:hlinkClick r:id="rId5">
                    <a:extLst>
                      <a:ext uri="{A12FA001-AC4F-418D-AE19-62706E023703}">
                        <ahyp:hlinkClr val="tx"/>
                      </a:ext>
                    </a:extLst>
                  </a:hlinkClick>
                </a:rPr>
                <a:t>reference</a:t>
              </a:r>
              <a:r>
                <a:rPr b="1" lang="en-US" sz="1867">
                  <a:solidFill>
                    <a:srgbClr val="35495E"/>
                  </a:solidFill>
                  <a:latin typeface="Montserrat"/>
                  <a:ea typeface="Montserrat"/>
                  <a:cs typeface="Montserrat"/>
                  <a:sym typeface="Montserrat"/>
                </a:rPr>
                <a:t>)</a:t>
              </a:r>
              <a:endParaRPr/>
            </a:p>
          </p:txBody>
        </p:sp>
      </p:grpSp>
      <p:pic>
        <p:nvPicPr>
          <p:cNvPr id="408" name="Google Shape;408;p17"/>
          <p:cNvPicPr preferRelativeResize="0"/>
          <p:nvPr/>
        </p:nvPicPr>
        <p:blipFill rotWithShape="1">
          <a:blip r:embed="rId6">
            <a:alphaModFix/>
          </a:blip>
          <a:srcRect b="0" l="0" r="0" t="0"/>
          <a:stretch/>
        </p:blipFill>
        <p:spPr>
          <a:xfrm rot="10800000">
            <a:off x="685800" y="6250861"/>
            <a:ext cx="1214277" cy="607139"/>
          </a:xfrm>
          <a:prstGeom prst="rect">
            <a:avLst/>
          </a:prstGeom>
          <a:noFill/>
          <a:ln>
            <a:noFill/>
          </a:ln>
        </p:spPr>
      </p:pic>
      <p:sp>
        <p:nvSpPr>
          <p:cNvPr id="409" name="Google Shape;409;p17"/>
          <p:cNvSpPr/>
          <p:nvPr/>
        </p:nvSpPr>
        <p:spPr>
          <a:xfrm>
            <a:off x="10562523" y="6113124"/>
            <a:ext cx="1220759" cy="628085"/>
          </a:xfrm>
          <a:custGeom>
            <a:rect b="b" l="l" r="r" t="t"/>
            <a:pathLst>
              <a:path extrusionOk="0" h="360680" w="701026">
                <a:moveTo>
                  <a:pt x="701026" y="180340"/>
                </a:moveTo>
                <a:cubicBezTo>
                  <a:pt x="701026" y="81280"/>
                  <a:pt x="621016" y="0"/>
                  <a:pt x="520686" y="0"/>
                </a:cubicBezTo>
                <a:lnTo>
                  <a:pt x="172720" y="0"/>
                </a:lnTo>
                <a:lnTo>
                  <a:pt x="172720" y="1270"/>
                </a:lnTo>
                <a:cubicBezTo>
                  <a:pt x="76200" y="5080"/>
                  <a:pt x="0" y="83820"/>
                  <a:pt x="0" y="180340"/>
                </a:cubicBezTo>
                <a:cubicBezTo>
                  <a:pt x="0" y="276860"/>
                  <a:pt x="77470" y="355600"/>
                  <a:pt x="172720" y="359410"/>
                </a:cubicBezTo>
                <a:lnTo>
                  <a:pt x="172720" y="360680"/>
                </a:lnTo>
                <a:lnTo>
                  <a:pt x="520685" y="360680"/>
                </a:lnTo>
                <a:cubicBezTo>
                  <a:pt x="619745" y="360680"/>
                  <a:pt x="701025" y="279400"/>
                  <a:pt x="701025" y="180340"/>
                </a:cubicBezTo>
                <a:close/>
              </a:path>
            </a:pathLst>
          </a:custGeom>
          <a:solidFill>
            <a:srgbClr val="454699">
              <a:alpha val="7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0" name="Google Shape;410;p17"/>
          <p:cNvGrpSpPr/>
          <p:nvPr/>
        </p:nvGrpSpPr>
        <p:grpSpPr>
          <a:xfrm>
            <a:off x="11167906" y="6168565"/>
            <a:ext cx="517200" cy="517200"/>
            <a:chOff x="0" y="0"/>
            <a:chExt cx="1034400" cy="1034400"/>
          </a:xfrm>
        </p:grpSpPr>
        <p:pic>
          <p:nvPicPr>
            <p:cNvPr id="411" name="Google Shape;411;p17"/>
            <p:cNvPicPr preferRelativeResize="0"/>
            <p:nvPr/>
          </p:nvPicPr>
          <p:blipFill rotWithShape="1">
            <a:blip r:embed="rId7">
              <a:alphaModFix/>
            </a:blip>
            <a:srcRect b="0" l="0" r="0" t="0"/>
            <a:stretch/>
          </p:blipFill>
          <p:spPr>
            <a:xfrm>
              <a:off x="0" y="0"/>
              <a:ext cx="1034400" cy="1034400"/>
            </a:xfrm>
            <a:prstGeom prst="rect">
              <a:avLst/>
            </a:prstGeom>
            <a:noFill/>
            <a:ln>
              <a:noFill/>
            </a:ln>
          </p:spPr>
        </p:pic>
        <p:pic>
          <p:nvPicPr>
            <p:cNvPr id="412" name="Google Shape;412;p17"/>
            <p:cNvPicPr preferRelativeResize="0"/>
            <p:nvPr/>
          </p:nvPicPr>
          <p:blipFill rotWithShape="1">
            <a:blip r:embed="rId8">
              <a:alphaModFix/>
            </a:blip>
            <a:srcRect b="0" l="0" r="0" t="0"/>
            <a:stretch/>
          </p:blipFill>
          <p:spPr>
            <a:xfrm>
              <a:off x="153923" y="153923"/>
              <a:ext cx="726554" cy="726554"/>
            </a:xfrm>
            <a:prstGeom prst="rect">
              <a:avLst/>
            </a:prstGeom>
            <a:noFill/>
            <a:ln>
              <a:noFill/>
            </a:ln>
          </p:spPr>
        </p:pic>
      </p:grpSp>
      <p:pic>
        <p:nvPicPr>
          <p:cNvPr id="413" name="Google Shape;413;p17"/>
          <p:cNvPicPr preferRelativeResize="0"/>
          <p:nvPr/>
        </p:nvPicPr>
        <p:blipFill rotWithShape="1">
          <a:blip r:embed="rId7">
            <a:alphaModFix/>
          </a:blip>
          <a:srcRect b="0" l="0" r="0" t="0"/>
          <a:stretch/>
        </p:blipFill>
        <p:spPr>
          <a:xfrm>
            <a:off x="5923188" y="5589440"/>
            <a:ext cx="345623" cy="345623"/>
          </a:xfrm>
          <a:prstGeom prst="rect">
            <a:avLst/>
          </a:prstGeom>
          <a:noFill/>
          <a:ln>
            <a:noFill/>
          </a:ln>
        </p:spPr>
      </p:pic>
      <p:pic>
        <p:nvPicPr>
          <p:cNvPr id="414" name="Google Shape;414;p17"/>
          <p:cNvPicPr preferRelativeResize="0"/>
          <p:nvPr/>
        </p:nvPicPr>
        <p:blipFill rotWithShape="1">
          <a:blip r:embed="rId9">
            <a:alphaModFix/>
          </a:blip>
          <a:srcRect b="5864" l="0" r="0" t="13820"/>
          <a:stretch/>
        </p:blipFill>
        <p:spPr>
          <a:xfrm>
            <a:off x="5779471" y="1333983"/>
            <a:ext cx="6412529" cy="2897035"/>
          </a:xfrm>
          <a:prstGeom prst="rect">
            <a:avLst/>
          </a:prstGeom>
          <a:noFill/>
          <a:ln>
            <a:noFill/>
          </a:ln>
        </p:spPr>
      </p:pic>
      <p:sp>
        <p:nvSpPr>
          <p:cNvPr id="415" name="Google Shape;415;p17"/>
          <p:cNvSpPr txBox="1"/>
          <p:nvPr/>
        </p:nvSpPr>
        <p:spPr>
          <a:xfrm>
            <a:off x="7788989" y="4370345"/>
            <a:ext cx="4310407" cy="592085"/>
          </a:xfrm>
          <a:prstGeom prst="rect">
            <a:avLst/>
          </a:prstGeom>
          <a:noFill/>
          <a:ln>
            <a:noFill/>
          </a:ln>
        </p:spPr>
        <p:txBody>
          <a:bodyPr anchorCtr="0" anchor="t" bIns="0" lIns="0" spcFirstLastPara="1" rIns="0" wrap="square" tIns="0">
            <a:spAutoFit/>
          </a:bodyPr>
          <a:lstStyle/>
          <a:p>
            <a:pPr indent="0" lvl="0" marL="0" marR="0" rtl="0" algn="r">
              <a:lnSpc>
                <a:spcPct val="141991"/>
              </a:lnSpc>
              <a:spcBef>
                <a:spcPts val="0"/>
              </a:spcBef>
              <a:spcAft>
                <a:spcPts val="0"/>
              </a:spcAft>
              <a:buNone/>
            </a:pPr>
            <a:r>
              <a:rPr lang="en-US" sz="1667">
                <a:solidFill>
                  <a:srgbClr val="454699"/>
                </a:solidFill>
                <a:latin typeface="Roboto"/>
                <a:ea typeface="Roboto"/>
                <a:cs typeface="Roboto"/>
                <a:sym typeface="Roboto"/>
              </a:rPr>
              <a:t>Article by Global News Wire on the progress of doorbell industry </a:t>
            </a:r>
            <a:endParaRPr/>
          </a:p>
        </p:txBody>
      </p:sp>
      <p:cxnSp>
        <p:nvCxnSpPr>
          <p:cNvPr id="416" name="Google Shape;416;p17"/>
          <p:cNvCxnSpPr/>
          <p:nvPr/>
        </p:nvCxnSpPr>
        <p:spPr>
          <a:xfrm flipH="1" rot="10800000">
            <a:off x="4873658" y="2424588"/>
            <a:ext cx="1772100" cy="1299000"/>
          </a:xfrm>
          <a:prstGeom prst="curvedConnector3">
            <a:avLst>
              <a:gd fmla="val 35109" name="adj1"/>
            </a:avLst>
          </a:prstGeom>
          <a:noFill/>
          <a:ln cap="flat" cmpd="sng" w="19050">
            <a:solidFill>
              <a:schemeClr val="accent1"/>
            </a:solidFill>
            <a:prstDash val="solid"/>
            <a:miter lim="800000"/>
            <a:headEnd len="sm" w="sm"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54699"/>
        </a:solidFill>
      </p:bgPr>
    </p:bg>
    <p:spTree>
      <p:nvGrpSpPr>
        <p:cNvPr id="420" name="Shape 420"/>
        <p:cNvGrpSpPr/>
        <p:nvPr/>
      </p:nvGrpSpPr>
      <p:grpSpPr>
        <a:xfrm>
          <a:off x="0" y="0"/>
          <a:ext cx="0" cy="0"/>
          <a:chOff x="0" y="0"/>
          <a:chExt cx="0" cy="0"/>
        </a:xfrm>
      </p:grpSpPr>
      <p:pic>
        <p:nvPicPr>
          <p:cNvPr id="421" name="Google Shape;421;p18"/>
          <p:cNvPicPr preferRelativeResize="0"/>
          <p:nvPr/>
        </p:nvPicPr>
        <p:blipFill rotWithShape="1">
          <a:blip r:embed="rId3">
            <a:alphaModFix/>
          </a:blip>
          <a:srcRect b="0" l="0" r="0" t="0"/>
          <a:stretch/>
        </p:blipFill>
        <p:spPr>
          <a:xfrm rot="-5400000">
            <a:off x="-831377" y="2995984"/>
            <a:ext cx="3325507" cy="1662753"/>
          </a:xfrm>
          <a:prstGeom prst="rect">
            <a:avLst/>
          </a:prstGeom>
          <a:noFill/>
          <a:ln>
            <a:noFill/>
          </a:ln>
        </p:spPr>
      </p:pic>
      <p:sp>
        <p:nvSpPr>
          <p:cNvPr id="422" name="Google Shape;422;p18"/>
          <p:cNvSpPr/>
          <p:nvPr/>
        </p:nvSpPr>
        <p:spPr>
          <a:xfrm>
            <a:off x="873691" y="2803313"/>
            <a:ext cx="3363193" cy="3180997"/>
          </a:xfrm>
          <a:custGeom>
            <a:rect b="b" l="l" r="r" t="t"/>
            <a:pathLst>
              <a:path extrusionOk="0" h="1109667" w="1173225">
                <a:moveTo>
                  <a:pt x="1048765" y="1109667"/>
                </a:moveTo>
                <a:lnTo>
                  <a:pt x="124460" y="1109667"/>
                </a:lnTo>
                <a:cubicBezTo>
                  <a:pt x="55880" y="1109667"/>
                  <a:pt x="0" y="1053787"/>
                  <a:pt x="0" y="985207"/>
                </a:cubicBezTo>
                <a:lnTo>
                  <a:pt x="0" y="124460"/>
                </a:lnTo>
                <a:cubicBezTo>
                  <a:pt x="0" y="55880"/>
                  <a:pt x="55880" y="0"/>
                  <a:pt x="124460" y="0"/>
                </a:cubicBezTo>
                <a:lnTo>
                  <a:pt x="1048765" y="0"/>
                </a:lnTo>
                <a:cubicBezTo>
                  <a:pt x="1117345" y="0"/>
                  <a:pt x="1173225" y="55880"/>
                  <a:pt x="1173225" y="124460"/>
                </a:cubicBezTo>
                <a:lnTo>
                  <a:pt x="1173225" y="985207"/>
                </a:lnTo>
                <a:cubicBezTo>
                  <a:pt x="1173225" y="1053787"/>
                  <a:pt x="1117345" y="1109667"/>
                  <a:pt x="1048765" y="1109667"/>
                </a:cubicBezTo>
                <a:close/>
              </a:path>
            </a:pathLst>
          </a:custGeom>
          <a:solidFill>
            <a:srgbClr val="F8F4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8"/>
          <p:cNvSpPr/>
          <p:nvPr/>
        </p:nvSpPr>
        <p:spPr>
          <a:xfrm>
            <a:off x="4414404" y="2803313"/>
            <a:ext cx="3363193" cy="3180997"/>
          </a:xfrm>
          <a:custGeom>
            <a:rect b="b" l="l" r="r" t="t"/>
            <a:pathLst>
              <a:path extrusionOk="0" h="1109667" w="1173225">
                <a:moveTo>
                  <a:pt x="1048765" y="1109667"/>
                </a:moveTo>
                <a:lnTo>
                  <a:pt x="124460" y="1109667"/>
                </a:lnTo>
                <a:cubicBezTo>
                  <a:pt x="55880" y="1109667"/>
                  <a:pt x="0" y="1053787"/>
                  <a:pt x="0" y="985207"/>
                </a:cubicBezTo>
                <a:lnTo>
                  <a:pt x="0" y="124460"/>
                </a:lnTo>
                <a:cubicBezTo>
                  <a:pt x="0" y="55880"/>
                  <a:pt x="55880" y="0"/>
                  <a:pt x="124460" y="0"/>
                </a:cubicBezTo>
                <a:lnTo>
                  <a:pt x="1048765" y="0"/>
                </a:lnTo>
                <a:cubicBezTo>
                  <a:pt x="1117345" y="0"/>
                  <a:pt x="1173225" y="55880"/>
                  <a:pt x="1173225" y="124460"/>
                </a:cubicBezTo>
                <a:lnTo>
                  <a:pt x="1173225" y="985207"/>
                </a:lnTo>
                <a:cubicBezTo>
                  <a:pt x="1173225" y="1053787"/>
                  <a:pt x="1117345" y="1109667"/>
                  <a:pt x="1048765" y="1109667"/>
                </a:cubicBezTo>
                <a:close/>
              </a:path>
            </a:pathLst>
          </a:custGeom>
          <a:solidFill>
            <a:srgbClr val="F8F4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4" name="Google Shape;424;p18"/>
          <p:cNvPicPr preferRelativeResize="0"/>
          <p:nvPr/>
        </p:nvPicPr>
        <p:blipFill rotWithShape="1">
          <a:blip r:embed="rId4">
            <a:alphaModFix/>
          </a:blip>
          <a:srcRect b="50600" l="0" r="0" t="0"/>
          <a:stretch/>
        </p:blipFill>
        <p:spPr>
          <a:xfrm rot="-5400000">
            <a:off x="9456003" y="1898650"/>
            <a:ext cx="3662669" cy="1809326"/>
          </a:xfrm>
          <a:prstGeom prst="rect">
            <a:avLst/>
          </a:prstGeom>
          <a:noFill/>
          <a:ln>
            <a:noFill/>
          </a:ln>
        </p:spPr>
      </p:pic>
      <p:sp>
        <p:nvSpPr>
          <p:cNvPr id="425" name="Google Shape;425;p18"/>
          <p:cNvSpPr/>
          <p:nvPr/>
        </p:nvSpPr>
        <p:spPr>
          <a:xfrm>
            <a:off x="7955117" y="2803313"/>
            <a:ext cx="3363193" cy="3180997"/>
          </a:xfrm>
          <a:custGeom>
            <a:rect b="b" l="l" r="r" t="t"/>
            <a:pathLst>
              <a:path extrusionOk="0" h="1109667" w="1173225">
                <a:moveTo>
                  <a:pt x="1048765" y="1109667"/>
                </a:moveTo>
                <a:lnTo>
                  <a:pt x="124460" y="1109667"/>
                </a:lnTo>
                <a:cubicBezTo>
                  <a:pt x="55880" y="1109667"/>
                  <a:pt x="0" y="1053787"/>
                  <a:pt x="0" y="985207"/>
                </a:cubicBezTo>
                <a:lnTo>
                  <a:pt x="0" y="124460"/>
                </a:lnTo>
                <a:cubicBezTo>
                  <a:pt x="0" y="55880"/>
                  <a:pt x="55880" y="0"/>
                  <a:pt x="124460" y="0"/>
                </a:cubicBezTo>
                <a:lnTo>
                  <a:pt x="1048765" y="0"/>
                </a:lnTo>
                <a:cubicBezTo>
                  <a:pt x="1117345" y="0"/>
                  <a:pt x="1173225" y="55880"/>
                  <a:pt x="1173225" y="124460"/>
                </a:cubicBezTo>
                <a:lnTo>
                  <a:pt x="1173225" y="985207"/>
                </a:lnTo>
                <a:cubicBezTo>
                  <a:pt x="1173225" y="1053787"/>
                  <a:pt x="1117345" y="1109667"/>
                  <a:pt x="1048765" y="1109667"/>
                </a:cubicBezTo>
                <a:close/>
              </a:path>
            </a:pathLst>
          </a:custGeom>
          <a:solidFill>
            <a:srgbClr val="F8F4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6" name="Google Shape;426;p18"/>
          <p:cNvGrpSpPr/>
          <p:nvPr/>
        </p:nvGrpSpPr>
        <p:grpSpPr>
          <a:xfrm>
            <a:off x="2558195" y="787400"/>
            <a:ext cx="7075611" cy="1251319"/>
            <a:chOff x="0" y="-70121"/>
            <a:chExt cx="14151222" cy="2502636"/>
          </a:xfrm>
        </p:grpSpPr>
        <p:sp>
          <p:nvSpPr>
            <p:cNvPr id="427" name="Google Shape;427;p18"/>
            <p:cNvSpPr txBox="1"/>
            <p:nvPr/>
          </p:nvSpPr>
          <p:spPr>
            <a:xfrm>
              <a:off x="0" y="-70121"/>
              <a:ext cx="14151222" cy="1052981"/>
            </a:xfrm>
            <a:prstGeom prst="rect">
              <a:avLst/>
            </a:prstGeom>
            <a:noFill/>
            <a:ln>
              <a:noFill/>
            </a:ln>
          </p:spPr>
          <p:txBody>
            <a:bodyPr anchorCtr="0" anchor="t" bIns="0" lIns="0" spcFirstLastPara="1" rIns="0" wrap="square" tIns="0">
              <a:spAutoFit/>
            </a:bodyPr>
            <a:lstStyle/>
            <a:p>
              <a:pPr indent="0" lvl="0" marL="0" marR="0" rtl="0" algn="ctr">
                <a:lnSpc>
                  <a:spcPct val="129994"/>
                </a:lnSpc>
                <a:spcBef>
                  <a:spcPts val="0"/>
                </a:spcBef>
                <a:spcAft>
                  <a:spcPts val="0"/>
                </a:spcAft>
                <a:buNone/>
              </a:pPr>
              <a:r>
                <a:rPr b="1" lang="en-US" sz="3334">
                  <a:solidFill>
                    <a:srgbClr val="F8F4EB"/>
                  </a:solidFill>
                  <a:latin typeface="Spartan"/>
                  <a:ea typeface="Spartan"/>
                  <a:cs typeface="Spartan"/>
                  <a:sym typeface="Spartan"/>
                </a:rPr>
                <a:t>Customer Base</a:t>
              </a:r>
              <a:endParaRPr/>
            </a:p>
          </p:txBody>
        </p:sp>
        <p:sp>
          <p:nvSpPr>
            <p:cNvPr id="428" name="Google Shape;428;p18"/>
            <p:cNvSpPr txBox="1"/>
            <p:nvPr/>
          </p:nvSpPr>
          <p:spPr>
            <a:xfrm>
              <a:off x="0" y="1199228"/>
              <a:ext cx="14151222" cy="1233287"/>
            </a:xfrm>
            <a:prstGeom prst="rect">
              <a:avLst/>
            </a:prstGeom>
            <a:noFill/>
            <a:ln>
              <a:noFill/>
            </a:ln>
          </p:spPr>
          <p:txBody>
            <a:bodyPr anchorCtr="0" anchor="t" bIns="0" lIns="0" spcFirstLastPara="1" rIns="0" wrap="square" tIns="0">
              <a:spAutoFit/>
            </a:bodyPr>
            <a:lstStyle/>
            <a:p>
              <a:pPr indent="0" lvl="0" marL="0" marR="0" rtl="0" algn="ctr">
                <a:lnSpc>
                  <a:spcPct val="142008"/>
                </a:lnSpc>
                <a:spcBef>
                  <a:spcPts val="0"/>
                </a:spcBef>
                <a:spcAft>
                  <a:spcPts val="0"/>
                </a:spcAft>
                <a:buNone/>
              </a:pPr>
              <a:r>
                <a:rPr lang="en-US" sz="1733">
                  <a:solidFill>
                    <a:srgbClr val="F8F4EB"/>
                  </a:solidFill>
                  <a:latin typeface="Roboto"/>
                  <a:ea typeface="Roboto"/>
                  <a:cs typeface="Roboto"/>
                  <a:sym typeface="Roboto"/>
                </a:rPr>
                <a:t>Though it started only as a solution to a common old age problem, it can also be monetized and served to a larger customer base  </a:t>
              </a:r>
              <a:endParaRPr/>
            </a:p>
          </p:txBody>
        </p:sp>
      </p:grpSp>
      <p:grpSp>
        <p:nvGrpSpPr>
          <p:cNvPr id="429" name="Google Shape;429;p18"/>
          <p:cNvGrpSpPr/>
          <p:nvPr/>
        </p:nvGrpSpPr>
        <p:grpSpPr>
          <a:xfrm>
            <a:off x="1098277" y="3053975"/>
            <a:ext cx="3138587" cy="2436155"/>
            <a:chOff x="0" y="-57151"/>
            <a:chExt cx="9209470" cy="3515883"/>
          </a:xfrm>
        </p:grpSpPr>
        <p:sp>
          <p:nvSpPr>
            <p:cNvPr id="430" name="Google Shape;430;p18"/>
            <p:cNvSpPr txBox="1"/>
            <p:nvPr/>
          </p:nvSpPr>
          <p:spPr>
            <a:xfrm>
              <a:off x="0" y="-57151"/>
              <a:ext cx="9209400" cy="1332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000">
                  <a:solidFill>
                    <a:srgbClr val="454699"/>
                  </a:solidFill>
                  <a:latin typeface="Spartan"/>
                  <a:ea typeface="Spartan"/>
                  <a:cs typeface="Spartan"/>
                  <a:sym typeface="Spartan"/>
                </a:rPr>
                <a:t>Increasing Demand </a:t>
              </a:r>
              <a:endParaRPr/>
            </a:p>
          </p:txBody>
        </p:sp>
        <p:sp>
          <p:nvSpPr>
            <p:cNvPr id="431" name="Google Shape;431;p18"/>
            <p:cNvSpPr txBox="1"/>
            <p:nvPr/>
          </p:nvSpPr>
          <p:spPr>
            <a:xfrm>
              <a:off x="70" y="1433732"/>
              <a:ext cx="9209400" cy="2025000"/>
            </a:xfrm>
            <a:prstGeom prst="rect">
              <a:avLst/>
            </a:prstGeom>
            <a:noFill/>
            <a:ln>
              <a:noFill/>
            </a:ln>
          </p:spPr>
          <p:txBody>
            <a:bodyPr anchorCtr="0" anchor="t" bIns="0" lIns="0" spcFirstLastPara="1" rIns="0" wrap="square" tIns="0">
              <a:spAutoFit/>
            </a:bodyPr>
            <a:lstStyle/>
            <a:p>
              <a:pPr indent="0" lvl="0" marL="0" marR="0" rtl="0" algn="l">
                <a:lnSpc>
                  <a:spcPct val="142008"/>
                </a:lnSpc>
                <a:spcBef>
                  <a:spcPts val="0"/>
                </a:spcBef>
                <a:spcAft>
                  <a:spcPts val="0"/>
                </a:spcAft>
                <a:buNone/>
              </a:pPr>
              <a:r>
                <a:rPr lang="en-US" sz="1733">
                  <a:solidFill>
                    <a:srgbClr val="454699"/>
                  </a:solidFill>
                  <a:latin typeface="Roboto"/>
                  <a:ea typeface="Roboto"/>
                  <a:cs typeface="Roboto"/>
                  <a:sym typeface="Roboto"/>
                </a:rPr>
                <a:t>features such as flexibility with high security, ease of installation, remote access, and quick alerts attarct new users </a:t>
              </a:r>
              <a:endParaRPr/>
            </a:p>
          </p:txBody>
        </p:sp>
      </p:grpSp>
      <p:grpSp>
        <p:nvGrpSpPr>
          <p:cNvPr id="432" name="Google Shape;432;p18"/>
          <p:cNvGrpSpPr/>
          <p:nvPr/>
        </p:nvGrpSpPr>
        <p:grpSpPr>
          <a:xfrm>
            <a:off x="4611518" y="3053961"/>
            <a:ext cx="2997873" cy="2573348"/>
            <a:chOff x="0" y="-57151"/>
            <a:chExt cx="9227405" cy="3713630"/>
          </a:xfrm>
        </p:grpSpPr>
        <p:sp>
          <p:nvSpPr>
            <p:cNvPr id="433" name="Google Shape;433;p18"/>
            <p:cNvSpPr txBox="1"/>
            <p:nvPr/>
          </p:nvSpPr>
          <p:spPr>
            <a:xfrm>
              <a:off x="0" y="-57151"/>
              <a:ext cx="9209463" cy="759692"/>
            </a:xfrm>
            <a:prstGeom prst="rect">
              <a:avLst/>
            </a:prstGeom>
            <a:noFill/>
            <a:ln>
              <a:noFill/>
            </a:ln>
          </p:spPr>
          <p:txBody>
            <a:bodyPr anchorCtr="0" anchor="t" bIns="0" lIns="0" spcFirstLastPara="1" rIns="0" wrap="square" tIns="0">
              <a:spAutoFit/>
            </a:bodyPr>
            <a:lstStyle/>
            <a:p>
              <a:pPr indent="0" lvl="0" marL="0" marR="0" rtl="0" algn="l">
                <a:lnSpc>
                  <a:spcPct val="130033"/>
                </a:lnSpc>
                <a:spcBef>
                  <a:spcPts val="0"/>
                </a:spcBef>
                <a:spcAft>
                  <a:spcPts val="0"/>
                </a:spcAft>
                <a:buNone/>
              </a:pPr>
              <a:r>
                <a:rPr b="1" lang="en-US" sz="3333">
                  <a:solidFill>
                    <a:srgbClr val="454699"/>
                  </a:solidFill>
                  <a:latin typeface="Spartan"/>
                  <a:ea typeface="Spartan"/>
                  <a:cs typeface="Spartan"/>
                  <a:sym typeface="Spartan"/>
                </a:rPr>
                <a:t>Market</a:t>
              </a:r>
              <a:endParaRPr/>
            </a:p>
          </p:txBody>
        </p:sp>
        <p:sp>
          <p:nvSpPr>
            <p:cNvPr id="434" name="Google Shape;434;p18"/>
            <p:cNvSpPr txBox="1"/>
            <p:nvPr/>
          </p:nvSpPr>
          <p:spPr>
            <a:xfrm>
              <a:off x="17942" y="915942"/>
              <a:ext cx="9209463" cy="2740537"/>
            </a:xfrm>
            <a:prstGeom prst="rect">
              <a:avLst/>
            </a:prstGeom>
            <a:noFill/>
            <a:ln>
              <a:noFill/>
            </a:ln>
          </p:spPr>
          <p:txBody>
            <a:bodyPr anchorCtr="0" anchor="t" bIns="0" lIns="0" spcFirstLastPara="1" rIns="0" wrap="square" tIns="0">
              <a:spAutoFit/>
            </a:bodyPr>
            <a:lstStyle/>
            <a:p>
              <a:pPr indent="0" lvl="0" marL="0" marR="0" rtl="0" algn="l">
                <a:lnSpc>
                  <a:spcPct val="142008"/>
                </a:lnSpc>
                <a:spcBef>
                  <a:spcPts val="0"/>
                </a:spcBef>
                <a:spcAft>
                  <a:spcPts val="0"/>
                </a:spcAft>
                <a:buNone/>
              </a:pPr>
              <a:r>
                <a:rPr lang="en-US" sz="1733">
                  <a:solidFill>
                    <a:srgbClr val="454699"/>
                  </a:solidFill>
                  <a:latin typeface="Roboto"/>
                  <a:ea typeface="Roboto"/>
                  <a:cs typeface="Roboto"/>
                  <a:sym typeface="Roboto"/>
                </a:rPr>
                <a:t>The major market of such products is in Europe and North America. Currently US and Canada are countries with best adoption rates of such products</a:t>
              </a:r>
              <a:endParaRPr/>
            </a:p>
          </p:txBody>
        </p:sp>
      </p:grpSp>
      <p:grpSp>
        <p:nvGrpSpPr>
          <p:cNvPr id="435" name="Google Shape;435;p18"/>
          <p:cNvGrpSpPr/>
          <p:nvPr/>
        </p:nvGrpSpPr>
        <p:grpSpPr>
          <a:xfrm>
            <a:off x="8124771" y="3053961"/>
            <a:ext cx="3016598" cy="2893949"/>
            <a:chOff x="-75575" y="-57151"/>
            <a:chExt cx="9285037" cy="4176295"/>
          </a:xfrm>
        </p:grpSpPr>
        <p:sp>
          <p:nvSpPr>
            <p:cNvPr id="436" name="Google Shape;436;p18"/>
            <p:cNvSpPr txBox="1"/>
            <p:nvPr/>
          </p:nvSpPr>
          <p:spPr>
            <a:xfrm>
              <a:off x="2" y="-57151"/>
              <a:ext cx="9209460" cy="66623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000">
                  <a:solidFill>
                    <a:srgbClr val="454699"/>
                  </a:solidFill>
                  <a:latin typeface="Spartan"/>
                  <a:ea typeface="Spartan"/>
                  <a:cs typeface="Spartan"/>
                  <a:sym typeface="Spartan"/>
                </a:rPr>
                <a:t>Indian Market</a:t>
              </a:r>
              <a:endParaRPr/>
            </a:p>
          </p:txBody>
        </p:sp>
        <p:sp>
          <p:nvSpPr>
            <p:cNvPr id="437" name="Google Shape;437;p18"/>
            <p:cNvSpPr txBox="1"/>
            <p:nvPr/>
          </p:nvSpPr>
          <p:spPr>
            <a:xfrm>
              <a:off x="-75575" y="915943"/>
              <a:ext cx="9209460" cy="3203201"/>
            </a:xfrm>
            <a:prstGeom prst="rect">
              <a:avLst/>
            </a:prstGeom>
            <a:noFill/>
            <a:ln>
              <a:noFill/>
            </a:ln>
          </p:spPr>
          <p:txBody>
            <a:bodyPr anchorCtr="0" anchor="t" bIns="0" lIns="0" spcFirstLastPara="1" rIns="0" wrap="square" tIns="0">
              <a:spAutoFit/>
            </a:bodyPr>
            <a:lstStyle/>
            <a:p>
              <a:pPr indent="0" lvl="0" marL="0" marR="0" rtl="0" algn="l">
                <a:lnSpc>
                  <a:spcPct val="142008"/>
                </a:lnSpc>
                <a:spcBef>
                  <a:spcPts val="0"/>
                </a:spcBef>
                <a:spcAft>
                  <a:spcPts val="0"/>
                </a:spcAft>
                <a:buNone/>
              </a:pPr>
              <a:r>
                <a:rPr lang="en-US" sz="1733">
                  <a:solidFill>
                    <a:srgbClr val="454699"/>
                  </a:solidFill>
                  <a:latin typeface="Roboto"/>
                  <a:ea typeface="Roboto"/>
                  <a:cs typeface="Roboto"/>
                  <a:sym typeface="Roboto"/>
                </a:rPr>
                <a:t>Currently India makes a very small percentage of the market of such products but with the increase in digitalization and smart cities, adaptation rates will surely see a rise.</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B56"/>
        </a:solidFill>
      </p:bgPr>
    </p:bg>
    <p:spTree>
      <p:nvGrpSpPr>
        <p:cNvPr id="441" name="Shape 441"/>
        <p:cNvGrpSpPr/>
        <p:nvPr/>
      </p:nvGrpSpPr>
      <p:grpSpPr>
        <a:xfrm>
          <a:off x="0" y="0"/>
          <a:ext cx="0" cy="0"/>
          <a:chOff x="0" y="0"/>
          <a:chExt cx="0" cy="0"/>
        </a:xfrm>
      </p:grpSpPr>
      <p:pic>
        <p:nvPicPr>
          <p:cNvPr id="442" name="Google Shape;442;p15"/>
          <p:cNvPicPr preferRelativeResize="0"/>
          <p:nvPr/>
        </p:nvPicPr>
        <p:blipFill rotWithShape="1">
          <a:blip r:embed="rId3">
            <a:alphaModFix/>
          </a:blip>
          <a:srcRect b="0" l="0" r="0" t="0"/>
          <a:stretch/>
        </p:blipFill>
        <p:spPr>
          <a:xfrm flipH="1" rot="5400000">
            <a:off x="0" y="-7079"/>
            <a:ext cx="2118193" cy="2118193"/>
          </a:xfrm>
          <a:prstGeom prst="rect">
            <a:avLst/>
          </a:prstGeom>
          <a:noFill/>
          <a:ln>
            <a:noFill/>
          </a:ln>
        </p:spPr>
      </p:pic>
      <p:sp>
        <p:nvSpPr>
          <p:cNvPr id="443" name="Google Shape;443;p15"/>
          <p:cNvSpPr/>
          <p:nvPr/>
        </p:nvSpPr>
        <p:spPr>
          <a:xfrm>
            <a:off x="1828800" y="1295401"/>
            <a:ext cx="2687820" cy="5335843"/>
          </a:xfrm>
          <a:prstGeom prst="roundRect">
            <a:avLst>
              <a:gd fmla="val 16667" name="adj"/>
            </a:avLst>
          </a:prstGeom>
          <a:solidFill>
            <a:srgbClr val="454699"/>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444" name="Google Shape;444;p15"/>
          <p:cNvSpPr txBox="1"/>
          <p:nvPr/>
        </p:nvSpPr>
        <p:spPr>
          <a:xfrm>
            <a:off x="2118200" y="84525"/>
            <a:ext cx="9667500" cy="615600"/>
          </a:xfrm>
          <a:prstGeom prst="rect">
            <a:avLst/>
          </a:prstGeom>
          <a:noFill/>
          <a:ln>
            <a:noFill/>
          </a:ln>
        </p:spPr>
        <p:txBody>
          <a:bodyPr anchorCtr="0" anchor="t" bIns="0" lIns="0" spcFirstLastPara="1" rIns="0" wrap="square" tIns="0">
            <a:spAutoFit/>
          </a:bodyPr>
          <a:lstStyle/>
          <a:p>
            <a:pPr indent="0" lvl="0" marL="0" marR="0" rtl="0" algn="ctr">
              <a:lnSpc>
                <a:spcPct val="143989"/>
              </a:lnSpc>
              <a:spcBef>
                <a:spcPts val="0"/>
              </a:spcBef>
              <a:spcAft>
                <a:spcPts val="0"/>
              </a:spcAft>
              <a:buNone/>
            </a:pPr>
            <a:r>
              <a:rPr b="1" lang="en-US" sz="4000">
                <a:solidFill>
                  <a:srgbClr val="454699"/>
                </a:solidFill>
                <a:latin typeface="Spartan"/>
                <a:ea typeface="Spartan"/>
                <a:cs typeface="Spartan"/>
                <a:sym typeface="Spartan"/>
              </a:rPr>
              <a:t>Alternative products in the market</a:t>
            </a:r>
            <a:endParaRPr sz="4000"/>
          </a:p>
        </p:txBody>
      </p:sp>
      <p:sp>
        <p:nvSpPr>
          <p:cNvPr id="445" name="Google Shape;445;p15"/>
          <p:cNvSpPr/>
          <p:nvPr/>
        </p:nvSpPr>
        <p:spPr>
          <a:xfrm>
            <a:off x="4790605" y="1295401"/>
            <a:ext cx="3317407" cy="5335843"/>
          </a:xfrm>
          <a:prstGeom prst="roundRect">
            <a:avLst>
              <a:gd fmla="val 16667" name="adj"/>
            </a:avLst>
          </a:prstGeom>
          <a:solidFill>
            <a:srgbClr val="454699"/>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446" name="Google Shape;446;p15"/>
          <p:cNvSpPr/>
          <p:nvPr/>
        </p:nvSpPr>
        <p:spPr>
          <a:xfrm>
            <a:off x="8381996" y="1295401"/>
            <a:ext cx="3317407" cy="5335843"/>
          </a:xfrm>
          <a:prstGeom prst="roundRect">
            <a:avLst>
              <a:gd fmla="val 16667" name="adj"/>
            </a:avLst>
          </a:prstGeom>
          <a:solidFill>
            <a:srgbClr val="454699"/>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447" name="Google Shape;447;p15"/>
          <p:cNvSpPr txBox="1"/>
          <p:nvPr/>
        </p:nvSpPr>
        <p:spPr>
          <a:xfrm flipH="1">
            <a:off x="2522636" y="1478746"/>
            <a:ext cx="2118527" cy="5027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67">
                <a:solidFill>
                  <a:schemeClr val="lt1"/>
                </a:solidFill>
                <a:latin typeface="Spartan"/>
                <a:ea typeface="Spartan"/>
                <a:cs typeface="Spartan"/>
                <a:sym typeface="Spartan"/>
              </a:rPr>
              <a:t>Features</a:t>
            </a:r>
            <a:endParaRPr b="1" sz="2667">
              <a:solidFill>
                <a:schemeClr val="lt1"/>
              </a:solidFill>
              <a:latin typeface="Spartan"/>
              <a:ea typeface="Spartan"/>
              <a:cs typeface="Spartan"/>
              <a:sym typeface="Spartan"/>
            </a:endParaRPr>
          </a:p>
        </p:txBody>
      </p:sp>
      <p:sp>
        <p:nvSpPr>
          <p:cNvPr id="448" name="Google Shape;448;p15"/>
          <p:cNvSpPr txBox="1"/>
          <p:nvPr/>
        </p:nvSpPr>
        <p:spPr>
          <a:xfrm flipH="1">
            <a:off x="4821420" y="1465838"/>
            <a:ext cx="3286593" cy="5027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67">
                <a:solidFill>
                  <a:schemeClr val="lt1"/>
                </a:solidFill>
                <a:latin typeface="Spartan"/>
                <a:ea typeface="Spartan"/>
                <a:cs typeface="Spartan"/>
                <a:sym typeface="Spartan"/>
              </a:rPr>
              <a:t>Answering Door Bell</a:t>
            </a:r>
            <a:endParaRPr b="1" sz="2667">
              <a:solidFill>
                <a:schemeClr val="lt1"/>
              </a:solidFill>
              <a:latin typeface="Spartan"/>
              <a:ea typeface="Spartan"/>
              <a:cs typeface="Spartan"/>
              <a:sym typeface="Spartan"/>
            </a:endParaRPr>
          </a:p>
        </p:txBody>
      </p:sp>
      <p:sp>
        <p:nvSpPr>
          <p:cNvPr id="449" name="Google Shape;449;p15"/>
          <p:cNvSpPr txBox="1"/>
          <p:nvPr/>
        </p:nvSpPr>
        <p:spPr>
          <a:xfrm flipH="1">
            <a:off x="8412828" y="1410624"/>
            <a:ext cx="3317400" cy="1077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133">
                <a:solidFill>
                  <a:schemeClr val="lt1"/>
                </a:solidFill>
                <a:latin typeface="Spartan"/>
                <a:ea typeface="Spartan"/>
                <a:cs typeface="Spartan"/>
                <a:sym typeface="Spartan"/>
              </a:rPr>
              <a:t>Other smart doorbells (ex Google  Hello etc. )</a:t>
            </a:r>
            <a:endParaRPr b="1" sz="2133">
              <a:solidFill>
                <a:schemeClr val="lt1"/>
              </a:solidFill>
              <a:latin typeface="Spartan"/>
              <a:ea typeface="Spartan"/>
              <a:cs typeface="Spartan"/>
              <a:sym typeface="Spartan"/>
            </a:endParaRPr>
          </a:p>
        </p:txBody>
      </p:sp>
      <p:sp>
        <p:nvSpPr>
          <p:cNvPr id="450" name="Google Shape;450;p15"/>
          <p:cNvSpPr txBox="1"/>
          <p:nvPr/>
        </p:nvSpPr>
        <p:spPr>
          <a:xfrm flipH="1">
            <a:off x="1828920" y="2557499"/>
            <a:ext cx="26877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Spartan"/>
                <a:ea typeface="Spartan"/>
                <a:cs typeface="Spartan"/>
                <a:sym typeface="Spartan"/>
              </a:rPr>
              <a:t>Video Streaming</a:t>
            </a:r>
            <a:endParaRPr b="1" sz="2000">
              <a:solidFill>
                <a:schemeClr val="lt1"/>
              </a:solidFill>
              <a:latin typeface="Spartan"/>
              <a:ea typeface="Spartan"/>
              <a:cs typeface="Spartan"/>
              <a:sym typeface="Spartan"/>
            </a:endParaRPr>
          </a:p>
        </p:txBody>
      </p:sp>
      <p:sp>
        <p:nvSpPr>
          <p:cNvPr id="451" name="Google Shape;451;p15"/>
          <p:cNvSpPr txBox="1"/>
          <p:nvPr/>
        </p:nvSpPr>
        <p:spPr>
          <a:xfrm flipH="1">
            <a:off x="4790605" y="2557499"/>
            <a:ext cx="3317407" cy="5027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67">
                <a:solidFill>
                  <a:schemeClr val="lt1"/>
                </a:solidFill>
                <a:latin typeface="arial"/>
                <a:ea typeface="arial"/>
                <a:cs typeface="arial"/>
                <a:sym typeface="arial"/>
              </a:rPr>
              <a:t>✓</a:t>
            </a:r>
            <a:endParaRPr b="1" sz="2667">
              <a:solidFill>
                <a:schemeClr val="lt1"/>
              </a:solidFill>
              <a:latin typeface="Spartan"/>
              <a:ea typeface="Spartan"/>
              <a:cs typeface="Spartan"/>
              <a:sym typeface="Spartan"/>
            </a:endParaRPr>
          </a:p>
        </p:txBody>
      </p:sp>
      <p:sp>
        <p:nvSpPr>
          <p:cNvPr id="452" name="Google Shape;452;p15"/>
          <p:cNvSpPr txBox="1"/>
          <p:nvPr/>
        </p:nvSpPr>
        <p:spPr>
          <a:xfrm flipH="1">
            <a:off x="1850462" y="3171994"/>
            <a:ext cx="26877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Spartan"/>
                <a:ea typeface="Spartan"/>
                <a:cs typeface="Spartan"/>
                <a:sym typeface="Spartan"/>
              </a:rPr>
              <a:t>Wireless technology</a:t>
            </a:r>
            <a:endParaRPr b="1" sz="2000">
              <a:solidFill>
                <a:schemeClr val="lt1"/>
              </a:solidFill>
              <a:latin typeface="Spartan"/>
              <a:ea typeface="Spartan"/>
              <a:cs typeface="Spartan"/>
              <a:sym typeface="Spartan"/>
            </a:endParaRPr>
          </a:p>
        </p:txBody>
      </p:sp>
      <p:sp>
        <p:nvSpPr>
          <p:cNvPr id="453" name="Google Shape;453;p15"/>
          <p:cNvSpPr txBox="1"/>
          <p:nvPr/>
        </p:nvSpPr>
        <p:spPr>
          <a:xfrm flipH="1">
            <a:off x="4816215" y="3243869"/>
            <a:ext cx="3317407" cy="5027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67">
                <a:solidFill>
                  <a:schemeClr val="lt1"/>
                </a:solidFill>
                <a:latin typeface="arial"/>
                <a:ea typeface="arial"/>
                <a:cs typeface="arial"/>
                <a:sym typeface="arial"/>
              </a:rPr>
              <a:t>✓</a:t>
            </a:r>
            <a:endParaRPr b="1" sz="2667">
              <a:solidFill>
                <a:schemeClr val="lt1"/>
              </a:solidFill>
              <a:latin typeface="Spartan"/>
              <a:ea typeface="Spartan"/>
              <a:cs typeface="Spartan"/>
              <a:sym typeface="Spartan"/>
            </a:endParaRPr>
          </a:p>
        </p:txBody>
      </p:sp>
      <p:sp>
        <p:nvSpPr>
          <p:cNvPr id="454" name="Google Shape;454;p15"/>
          <p:cNvSpPr txBox="1"/>
          <p:nvPr/>
        </p:nvSpPr>
        <p:spPr>
          <a:xfrm flipH="1">
            <a:off x="1797065" y="3881854"/>
            <a:ext cx="26877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Spartan"/>
                <a:ea typeface="Spartan"/>
                <a:cs typeface="Spartan"/>
                <a:sym typeface="Spartan"/>
              </a:rPr>
              <a:t>Remote door unlock</a:t>
            </a:r>
            <a:endParaRPr b="1" sz="2000">
              <a:solidFill>
                <a:schemeClr val="lt1"/>
              </a:solidFill>
              <a:latin typeface="Spartan"/>
              <a:ea typeface="Spartan"/>
              <a:cs typeface="Spartan"/>
              <a:sym typeface="Spartan"/>
            </a:endParaRPr>
          </a:p>
        </p:txBody>
      </p:sp>
      <p:sp>
        <p:nvSpPr>
          <p:cNvPr id="455" name="Google Shape;455;p15"/>
          <p:cNvSpPr txBox="1"/>
          <p:nvPr/>
        </p:nvSpPr>
        <p:spPr>
          <a:xfrm flipH="1">
            <a:off x="4758748" y="3833548"/>
            <a:ext cx="3317407" cy="5027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67">
                <a:solidFill>
                  <a:schemeClr val="lt1"/>
                </a:solidFill>
                <a:latin typeface="arial"/>
                <a:ea typeface="arial"/>
                <a:cs typeface="arial"/>
                <a:sym typeface="arial"/>
              </a:rPr>
              <a:t>✓</a:t>
            </a:r>
            <a:endParaRPr b="1" sz="2667">
              <a:solidFill>
                <a:schemeClr val="lt1"/>
              </a:solidFill>
              <a:latin typeface="Spartan"/>
              <a:ea typeface="Spartan"/>
              <a:cs typeface="Spartan"/>
              <a:sym typeface="Spartan"/>
            </a:endParaRPr>
          </a:p>
        </p:txBody>
      </p:sp>
      <p:sp>
        <p:nvSpPr>
          <p:cNvPr id="456" name="Google Shape;456;p15"/>
          <p:cNvSpPr txBox="1"/>
          <p:nvPr/>
        </p:nvSpPr>
        <p:spPr>
          <a:xfrm flipH="1">
            <a:off x="1840768" y="4649478"/>
            <a:ext cx="26877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Spartan"/>
                <a:ea typeface="Spartan"/>
                <a:cs typeface="Spartan"/>
                <a:sym typeface="Spartan"/>
              </a:rPr>
              <a:t>Made in India</a:t>
            </a:r>
            <a:endParaRPr b="1" sz="2000">
              <a:solidFill>
                <a:schemeClr val="lt1"/>
              </a:solidFill>
              <a:latin typeface="Spartan"/>
              <a:ea typeface="Spartan"/>
              <a:cs typeface="Spartan"/>
              <a:sym typeface="Spartan"/>
            </a:endParaRPr>
          </a:p>
        </p:txBody>
      </p:sp>
      <p:sp>
        <p:nvSpPr>
          <p:cNvPr id="457" name="Google Shape;457;p15"/>
          <p:cNvSpPr txBox="1"/>
          <p:nvPr/>
        </p:nvSpPr>
        <p:spPr>
          <a:xfrm flipH="1">
            <a:off x="1828905" y="6026821"/>
            <a:ext cx="2687700" cy="451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333">
                <a:solidFill>
                  <a:schemeClr val="lt1"/>
                </a:solidFill>
                <a:latin typeface="Spartan"/>
                <a:ea typeface="Spartan"/>
                <a:cs typeface="Spartan"/>
                <a:sym typeface="Spartan"/>
              </a:rPr>
              <a:t>Price</a:t>
            </a:r>
            <a:endParaRPr b="1" sz="2333">
              <a:solidFill>
                <a:schemeClr val="lt1"/>
              </a:solidFill>
              <a:latin typeface="Spartan"/>
              <a:ea typeface="Spartan"/>
              <a:cs typeface="Spartan"/>
              <a:sym typeface="Spartan"/>
            </a:endParaRPr>
          </a:p>
        </p:txBody>
      </p:sp>
      <p:sp>
        <p:nvSpPr>
          <p:cNvPr id="458" name="Google Shape;458;p15"/>
          <p:cNvSpPr txBox="1"/>
          <p:nvPr/>
        </p:nvSpPr>
        <p:spPr>
          <a:xfrm flipH="1">
            <a:off x="4795497" y="4465632"/>
            <a:ext cx="3317407" cy="5027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67">
                <a:solidFill>
                  <a:schemeClr val="lt1"/>
                </a:solidFill>
                <a:latin typeface="arial"/>
                <a:ea typeface="arial"/>
                <a:cs typeface="arial"/>
                <a:sym typeface="arial"/>
              </a:rPr>
              <a:t>✓</a:t>
            </a:r>
            <a:endParaRPr b="1" sz="2667">
              <a:solidFill>
                <a:schemeClr val="lt1"/>
              </a:solidFill>
              <a:latin typeface="Spartan"/>
              <a:ea typeface="Spartan"/>
              <a:cs typeface="Spartan"/>
              <a:sym typeface="Spartan"/>
            </a:endParaRPr>
          </a:p>
        </p:txBody>
      </p:sp>
      <p:sp>
        <p:nvSpPr>
          <p:cNvPr id="459" name="Google Shape;459;p15"/>
          <p:cNvSpPr txBox="1"/>
          <p:nvPr/>
        </p:nvSpPr>
        <p:spPr>
          <a:xfrm flipH="1">
            <a:off x="4823806" y="5901174"/>
            <a:ext cx="3251100" cy="502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67">
                <a:solidFill>
                  <a:schemeClr val="lt1"/>
                </a:solidFill>
                <a:latin typeface="Spartan"/>
                <a:ea typeface="Spartan"/>
                <a:cs typeface="Spartan"/>
                <a:sym typeface="Spartan"/>
              </a:rPr>
              <a:t>~ ₹2,000</a:t>
            </a:r>
            <a:r>
              <a:rPr lang="en-US" sz="2667">
                <a:solidFill>
                  <a:srgbClr val="202124"/>
                </a:solidFill>
                <a:latin typeface="arial"/>
                <a:ea typeface="arial"/>
                <a:cs typeface="arial"/>
                <a:sym typeface="arial"/>
              </a:rPr>
              <a:t> </a:t>
            </a:r>
            <a:endParaRPr b="1" sz="2667">
              <a:solidFill>
                <a:schemeClr val="lt1"/>
              </a:solidFill>
              <a:latin typeface="Spartan"/>
              <a:ea typeface="Spartan"/>
              <a:cs typeface="Spartan"/>
              <a:sym typeface="Spartan"/>
            </a:endParaRPr>
          </a:p>
        </p:txBody>
      </p:sp>
      <p:sp>
        <p:nvSpPr>
          <p:cNvPr id="460" name="Google Shape;460;p15"/>
          <p:cNvSpPr txBox="1"/>
          <p:nvPr/>
        </p:nvSpPr>
        <p:spPr>
          <a:xfrm flipH="1">
            <a:off x="8315792" y="2495486"/>
            <a:ext cx="3383611" cy="5027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67">
                <a:solidFill>
                  <a:schemeClr val="lt1"/>
                </a:solidFill>
                <a:latin typeface="arial"/>
                <a:ea typeface="arial"/>
                <a:cs typeface="arial"/>
                <a:sym typeface="arial"/>
              </a:rPr>
              <a:t>✓</a:t>
            </a:r>
            <a:endParaRPr b="1" sz="2667">
              <a:solidFill>
                <a:schemeClr val="lt1"/>
              </a:solidFill>
              <a:latin typeface="Spartan"/>
              <a:ea typeface="Spartan"/>
              <a:cs typeface="Spartan"/>
              <a:sym typeface="Spartan"/>
            </a:endParaRPr>
          </a:p>
        </p:txBody>
      </p:sp>
      <p:sp>
        <p:nvSpPr>
          <p:cNvPr id="461" name="Google Shape;461;p15"/>
          <p:cNvSpPr txBox="1"/>
          <p:nvPr/>
        </p:nvSpPr>
        <p:spPr>
          <a:xfrm flipH="1">
            <a:off x="8360361" y="3170980"/>
            <a:ext cx="3383700" cy="446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300">
                <a:solidFill>
                  <a:schemeClr val="lt1"/>
                </a:solidFill>
                <a:latin typeface="Spartan"/>
                <a:ea typeface="Spartan"/>
                <a:cs typeface="Spartan"/>
                <a:sym typeface="Spartan"/>
              </a:rPr>
              <a:t>in most devices</a:t>
            </a:r>
            <a:endParaRPr b="1" sz="2300">
              <a:solidFill>
                <a:schemeClr val="lt1"/>
              </a:solidFill>
              <a:latin typeface="Spartan"/>
              <a:ea typeface="Spartan"/>
              <a:cs typeface="Spartan"/>
              <a:sym typeface="Spartan"/>
            </a:endParaRPr>
          </a:p>
        </p:txBody>
      </p:sp>
      <p:sp>
        <p:nvSpPr>
          <p:cNvPr id="462" name="Google Shape;462;p15"/>
          <p:cNvSpPr txBox="1"/>
          <p:nvPr/>
        </p:nvSpPr>
        <p:spPr>
          <a:xfrm flipH="1">
            <a:off x="8401900" y="3812220"/>
            <a:ext cx="3383700" cy="446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300">
                <a:solidFill>
                  <a:schemeClr val="lt1"/>
                </a:solidFill>
                <a:latin typeface="Spartan"/>
                <a:ea typeface="Spartan"/>
                <a:cs typeface="Spartan"/>
                <a:sym typeface="Spartan"/>
              </a:rPr>
              <a:t>Mostly unavailable</a:t>
            </a:r>
            <a:endParaRPr b="1" sz="2300">
              <a:solidFill>
                <a:schemeClr val="lt1"/>
              </a:solidFill>
              <a:latin typeface="Spartan"/>
              <a:ea typeface="Spartan"/>
              <a:cs typeface="Spartan"/>
              <a:sym typeface="Spartan"/>
            </a:endParaRPr>
          </a:p>
        </p:txBody>
      </p:sp>
      <p:sp>
        <p:nvSpPr>
          <p:cNvPr id="463" name="Google Shape;463;p15"/>
          <p:cNvSpPr txBox="1"/>
          <p:nvPr/>
        </p:nvSpPr>
        <p:spPr>
          <a:xfrm flipH="1">
            <a:off x="8381997" y="5768111"/>
            <a:ext cx="3383611" cy="5027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67">
                <a:solidFill>
                  <a:schemeClr val="lt1"/>
                </a:solidFill>
                <a:latin typeface="Spartan"/>
                <a:ea typeface="Spartan"/>
                <a:cs typeface="Spartan"/>
                <a:sym typeface="Spartan"/>
              </a:rPr>
              <a:t>₹16,000</a:t>
            </a:r>
            <a:r>
              <a:rPr b="1" lang="en-US" sz="2667">
                <a:solidFill>
                  <a:srgbClr val="202124"/>
                </a:solidFill>
                <a:latin typeface="arial"/>
                <a:ea typeface="arial"/>
                <a:cs typeface="arial"/>
                <a:sym typeface="arial"/>
              </a:rPr>
              <a:t> </a:t>
            </a:r>
            <a:r>
              <a:rPr b="1" lang="en-US" sz="2667">
                <a:solidFill>
                  <a:schemeClr val="lt1"/>
                </a:solidFill>
                <a:latin typeface="arial"/>
                <a:ea typeface="arial"/>
                <a:cs typeface="arial"/>
                <a:sym typeface="arial"/>
              </a:rPr>
              <a:t>to </a:t>
            </a:r>
            <a:r>
              <a:rPr b="1" lang="en-US" sz="2667">
                <a:solidFill>
                  <a:schemeClr val="lt1"/>
                </a:solidFill>
                <a:latin typeface="Spartan"/>
                <a:ea typeface="Spartan"/>
                <a:cs typeface="Spartan"/>
                <a:sym typeface="Spartan"/>
              </a:rPr>
              <a:t>₹</a:t>
            </a:r>
            <a:r>
              <a:rPr b="1" lang="en-US" sz="2667">
                <a:solidFill>
                  <a:schemeClr val="lt1"/>
                </a:solidFill>
                <a:latin typeface="arial"/>
                <a:ea typeface="arial"/>
                <a:cs typeface="arial"/>
                <a:sym typeface="arial"/>
              </a:rPr>
              <a:t>46,000</a:t>
            </a:r>
            <a:r>
              <a:rPr lang="en-US" sz="2667">
                <a:solidFill>
                  <a:srgbClr val="202124"/>
                </a:solidFill>
                <a:latin typeface="arial"/>
                <a:ea typeface="arial"/>
                <a:cs typeface="arial"/>
                <a:sym typeface="arial"/>
              </a:rPr>
              <a:t> </a:t>
            </a:r>
            <a:endParaRPr b="1" sz="2667">
              <a:solidFill>
                <a:schemeClr val="lt1"/>
              </a:solidFill>
              <a:latin typeface="Spartan"/>
              <a:ea typeface="Spartan"/>
              <a:cs typeface="Spartan"/>
              <a:sym typeface="Spartan"/>
            </a:endParaRPr>
          </a:p>
        </p:txBody>
      </p:sp>
      <p:sp>
        <p:nvSpPr>
          <p:cNvPr id="464" name="Google Shape;464;p15"/>
          <p:cNvSpPr txBox="1"/>
          <p:nvPr/>
        </p:nvSpPr>
        <p:spPr>
          <a:xfrm flipH="1">
            <a:off x="8370133" y="4623740"/>
            <a:ext cx="3383700" cy="446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300">
                <a:solidFill>
                  <a:schemeClr val="lt1"/>
                </a:solidFill>
                <a:latin typeface="Spartan"/>
                <a:ea typeface="Spartan"/>
                <a:cs typeface="Spartan"/>
                <a:sym typeface="Spartan"/>
              </a:rPr>
              <a:t>None</a:t>
            </a:r>
            <a:endParaRPr b="1" sz="2300">
              <a:solidFill>
                <a:schemeClr val="lt1"/>
              </a:solidFill>
              <a:latin typeface="Spartan"/>
              <a:ea typeface="Spartan"/>
              <a:cs typeface="Spartan"/>
              <a:sym typeface="Spartan"/>
            </a:endParaRPr>
          </a:p>
        </p:txBody>
      </p:sp>
      <p:sp>
        <p:nvSpPr>
          <p:cNvPr id="465" name="Google Shape;465;p15"/>
          <p:cNvSpPr txBox="1"/>
          <p:nvPr/>
        </p:nvSpPr>
        <p:spPr>
          <a:xfrm flipH="1">
            <a:off x="8381886" y="5195943"/>
            <a:ext cx="3383700" cy="446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300">
                <a:solidFill>
                  <a:schemeClr val="lt1"/>
                </a:solidFill>
                <a:latin typeface="Spartan"/>
                <a:ea typeface="Spartan"/>
                <a:cs typeface="Spartan"/>
                <a:sym typeface="Spartan"/>
              </a:rPr>
              <a:t>None</a:t>
            </a:r>
            <a:endParaRPr b="1" sz="2300">
              <a:solidFill>
                <a:schemeClr val="lt1"/>
              </a:solidFill>
              <a:latin typeface="Spartan"/>
              <a:ea typeface="Spartan"/>
              <a:cs typeface="Spartan"/>
              <a:sym typeface="Spartan"/>
            </a:endParaRPr>
          </a:p>
        </p:txBody>
      </p:sp>
      <p:sp>
        <p:nvSpPr>
          <p:cNvPr id="466" name="Google Shape;466;p15"/>
          <p:cNvSpPr txBox="1"/>
          <p:nvPr/>
        </p:nvSpPr>
        <p:spPr>
          <a:xfrm flipH="1">
            <a:off x="1805187" y="5126503"/>
            <a:ext cx="26877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Spartan"/>
                <a:ea typeface="Spartan"/>
                <a:cs typeface="Spartan"/>
                <a:sym typeface="Spartan"/>
              </a:rPr>
              <a:t>Display for guest</a:t>
            </a:r>
            <a:endParaRPr b="1" sz="2000">
              <a:solidFill>
                <a:schemeClr val="lt1"/>
              </a:solidFill>
              <a:latin typeface="Spartan"/>
              <a:ea typeface="Spartan"/>
              <a:cs typeface="Spartan"/>
              <a:sym typeface="Spartan"/>
            </a:endParaRPr>
          </a:p>
        </p:txBody>
      </p:sp>
      <p:sp>
        <p:nvSpPr>
          <p:cNvPr id="467" name="Google Shape;467;p15"/>
          <p:cNvSpPr txBox="1"/>
          <p:nvPr/>
        </p:nvSpPr>
        <p:spPr>
          <a:xfrm flipH="1">
            <a:off x="4769057" y="5183406"/>
            <a:ext cx="3317407" cy="5027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67">
                <a:solidFill>
                  <a:schemeClr val="lt1"/>
                </a:solidFill>
                <a:latin typeface="arial"/>
                <a:ea typeface="arial"/>
                <a:cs typeface="arial"/>
                <a:sym typeface="arial"/>
              </a:rPr>
              <a:t>✓</a:t>
            </a:r>
            <a:endParaRPr b="1" sz="2667">
              <a:solidFill>
                <a:schemeClr val="lt1"/>
              </a:solidFill>
              <a:latin typeface="Spartan"/>
              <a:ea typeface="Spartan"/>
              <a:cs typeface="Spartan"/>
              <a:sym typeface="Spart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54699"/>
        </a:solidFill>
      </p:bgPr>
    </p:bg>
    <p:spTree>
      <p:nvGrpSpPr>
        <p:cNvPr id="471" name="Shape 471"/>
        <p:cNvGrpSpPr/>
        <p:nvPr/>
      </p:nvGrpSpPr>
      <p:grpSpPr>
        <a:xfrm>
          <a:off x="0" y="0"/>
          <a:ext cx="0" cy="0"/>
          <a:chOff x="0" y="0"/>
          <a:chExt cx="0" cy="0"/>
        </a:xfrm>
      </p:grpSpPr>
      <p:sp>
        <p:nvSpPr>
          <p:cNvPr id="472" name="Google Shape;472;g10bc0650474_0_2"/>
          <p:cNvSpPr/>
          <p:nvPr/>
        </p:nvSpPr>
        <p:spPr>
          <a:xfrm>
            <a:off x="1008175" y="413925"/>
            <a:ext cx="10481100" cy="4846200"/>
          </a:xfrm>
          <a:prstGeom prst="cloudCallout">
            <a:avLst>
              <a:gd fmla="val -33580" name="adj1"/>
              <a:gd fmla="val 74832"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g10bc0650474_0_2"/>
          <p:cNvSpPr txBox="1"/>
          <p:nvPr/>
        </p:nvSpPr>
        <p:spPr>
          <a:xfrm>
            <a:off x="2522125" y="1932625"/>
            <a:ext cx="74532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9500">
                <a:solidFill>
                  <a:srgbClr val="F8F4EB"/>
                </a:solidFill>
                <a:latin typeface="Spartan"/>
                <a:ea typeface="Spartan"/>
                <a:cs typeface="Spartan"/>
                <a:sym typeface="Spartan"/>
              </a:rPr>
              <a:t>Thankyou</a:t>
            </a:r>
            <a:endParaRPr b="1" sz="9500">
              <a:solidFill>
                <a:srgbClr val="F8F4EB"/>
              </a:solidFill>
              <a:latin typeface="Spartan"/>
              <a:ea typeface="Spartan"/>
              <a:cs typeface="Spartan"/>
              <a:sym typeface="Spart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54699"/>
        </a:solidFill>
      </p:bgPr>
    </p:bg>
    <p:spTree>
      <p:nvGrpSpPr>
        <p:cNvPr id="97" name="Shape 97"/>
        <p:cNvGrpSpPr/>
        <p:nvPr/>
      </p:nvGrpSpPr>
      <p:grpSpPr>
        <a:xfrm>
          <a:off x="0" y="0"/>
          <a:ext cx="0" cy="0"/>
          <a:chOff x="0" y="0"/>
          <a:chExt cx="0" cy="0"/>
        </a:xfrm>
      </p:grpSpPr>
      <p:grpSp>
        <p:nvGrpSpPr>
          <p:cNvPr id="98" name="Google Shape;98;p2"/>
          <p:cNvGrpSpPr/>
          <p:nvPr/>
        </p:nvGrpSpPr>
        <p:grpSpPr>
          <a:xfrm>
            <a:off x="10272173" y="5577634"/>
            <a:ext cx="1220760" cy="628085"/>
            <a:chOff x="15408259" y="8366452"/>
            <a:chExt cx="1831140" cy="942127"/>
          </a:xfrm>
        </p:grpSpPr>
        <p:sp>
          <p:nvSpPr>
            <p:cNvPr id="99" name="Google Shape;99;p2"/>
            <p:cNvSpPr/>
            <p:nvPr/>
          </p:nvSpPr>
          <p:spPr>
            <a:xfrm>
              <a:off x="15408259" y="8366452"/>
              <a:ext cx="1831140" cy="942127"/>
            </a:xfrm>
            <a:custGeom>
              <a:rect b="b" l="l" r="r" t="t"/>
              <a:pathLst>
                <a:path extrusionOk="0" h="360680" w="701026">
                  <a:moveTo>
                    <a:pt x="701026" y="180340"/>
                  </a:moveTo>
                  <a:cubicBezTo>
                    <a:pt x="701026" y="81280"/>
                    <a:pt x="621016" y="0"/>
                    <a:pt x="520686" y="0"/>
                  </a:cubicBezTo>
                  <a:lnTo>
                    <a:pt x="172720" y="0"/>
                  </a:lnTo>
                  <a:lnTo>
                    <a:pt x="172720" y="1270"/>
                  </a:lnTo>
                  <a:cubicBezTo>
                    <a:pt x="76200" y="5080"/>
                    <a:pt x="0" y="83820"/>
                    <a:pt x="0" y="180340"/>
                  </a:cubicBezTo>
                  <a:cubicBezTo>
                    <a:pt x="0" y="276860"/>
                    <a:pt x="77470" y="355600"/>
                    <a:pt x="172720" y="359410"/>
                  </a:cubicBezTo>
                  <a:lnTo>
                    <a:pt x="172720" y="360680"/>
                  </a:lnTo>
                  <a:lnTo>
                    <a:pt x="520685" y="360680"/>
                  </a:lnTo>
                  <a:cubicBezTo>
                    <a:pt x="619745" y="360680"/>
                    <a:pt x="701025" y="279400"/>
                    <a:pt x="701025" y="180340"/>
                  </a:cubicBezTo>
                  <a:close/>
                </a:path>
              </a:pathLst>
            </a:custGeom>
            <a:solidFill>
              <a:srgbClr val="F8F4EB">
                <a:alpha val="7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0" name="Google Shape;100;p2"/>
            <p:cNvPicPr preferRelativeResize="0"/>
            <p:nvPr/>
          </p:nvPicPr>
          <p:blipFill rotWithShape="1">
            <a:blip r:embed="rId3">
              <a:alphaModFix/>
            </a:blip>
            <a:srcRect b="0" l="0" r="0" t="0"/>
            <a:stretch/>
          </p:blipFill>
          <p:spPr>
            <a:xfrm>
              <a:off x="16358183" y="8449615"/>
              <a:ext cx="775800" cy="775800"/>
            </a:xfrm>
            <a:prstGeom prst="rect">
              <a:avLst/>
            </a:prstGeom>
            <a:noFill/>
            <a:ln>
              <a:noFill/>
            </a:ln>
          </p:spPr>
        </p:pic>
        <p:pic>
          <p:nvPicPr>
            <p:cNvPr id="101" name="Google Shape;101;p2"/>
            <p:cNvPicPr preferRelativeResize="0"/>
            <p:nvPr/>
          </p:nvPicPr>
          <p:blipFill rotWithShape="1">
            <a:blip r:embed="rId4">
              <a:alphaModFix/>
            </a:blip>
            <a:srcRect b="0" l="0" r="0" t="0"/>
            <a:stretch/>
          </p:blipFill>
          <p:spPr>
            <a:xfrm>
              <a:off x="16473625" y="8565057"/>
              <a:ext cx="544916" cy="544916"/>
            </a:xfrm>
            <a:prstGeom prst="rect">
              <a:avLst/>
            </a:prstGeom>
            <a:noFill/>
            <a:ln>
              <a:noFill/>
            </a:ln>
          </p:spPr>
        </p:pic>
      </p:grpSp>
      <p:pic>
        <p:nvPicPr>
          <p:cNvPr id="102" name="Google Shape;102;p2"/>
          <p:cNvPicPr preferRelativeResize="0"/>
          <p:nvPr/>
        </p:nvPicPr>
        <p:blipFill rotWithShape="1">
          <a:blip r:embed="rId5">
            <a:alphaModFix/>
          </a:blip>
          <a:srcRect b="0" l="0" r="0" t="0"/>
          <a:stretch/>
        </p:blipFill>
        <p:spPr>
          <a:xfrm rot="-5400000">
            <a:off x="-1267358" y="1837611"/>
            <a:ext cx="5069431" cy="2534716"/>
          </a:xfrm>
          <a:prstGeom prst="rect">
            <a:avLst/>
          </a:prstGeom>
          <a:noFill/>
          <a:ln>
            <a:noFill/>
          </a:ln>
        </p:spPr>
      </p:pic>
      <p:pic>
        <p:nvPicPr>
          <p:cNvPr id="103" name="Google Shape;103;p2"/>
          <p:cNvPicPr preferRelativeResize="0"/>
          <p:nvPr/>
        </p:nvPicPr>
        <p:blipFill rotWithShape="1">
          <a:blip r:embed="rId6">
            <a:alphaModFix/>
          </a:blip>
          <a:srcRect b="0" l="0" r="0" t="0"/>
          <a:stretch/>
        </p:blipFill>
        <p:spPr>
          <a:xfrm>
            <a:off x="3147941" y="292499"/>
            <a:ext cx="1360867" cy="1360867"/>
          </a:xfrm>
          <a:prstGeom prst="rect">
            <a:avLst/>
          </a:prstGeom>
          <a:noFill/>
          <a:ln>
            <a:noFill/>
          </a:ln>
        </p:spPr>
      </p:pic>
      <p:pic>
        <p:nvPicPr>
          <p:cNvPr id="104" name="Google Shape;104;p2"/>
          <p:cNvPicPr preferRelativeResize="0"/>
          <p:nvPr/>
        </p:nvPicPr>
        <p:blipFill rotWithShape="1">
          <a:blip r:embed="rId7">
            <a:alphaModFix/>
          </a:blip>
          <a:srcRect b="0" l="0" r="0" t="0"/>
          <a:stretch/>
        </p:blipFill>
        <p:spPr>
          <a:xfrm>
            <a:off x="3645676" y="5381085"/>
            <a:ext cx="503983" cy="503983"/>
          </a:xfrm>
          <a:prstGeom prst="rect">
            <a:avLst/>
          </a:prstGeom>
          <a:noFill/>
          <a:ln>
            <a:noFill/>
          </a:ln>
        </p:spPr>
      </p:pic>
      <p:pic>
        <p:nvPicPr>
          <p:cNvPr id="105" name="Google Shape;105;p2"/>
          <p:cNvPicPr preferRelativeResize="0"/>
          <p:nvPr/>
        </p:nvPicPr>
        <p:blipFill rotWithShape="1">
          <a:blip r:embed="rId8">
            <a:alphaModFix/>
          </a:blip>
          <a:srcRect b="0" l="0" r="0" t="0"/>
          <a:stretch/>
        </p:blipFill>
        <p:spPr>
          <a:xfrm rot="10800000">
            <a:off x="1665908" y="6339044"/>
            <a:ext cx="1037913" cy="518957"/>
          </a:xfrm>
          <a:prstGeom prst="rect">
            <a:avLst/>
          </a:prstGeom>
          <a:noFill/>
          <a:ln>
            <a:noFill/>
          </a:ln>
        </p:spPr>
      </p:pic>
      <p:grpSp>
        <p:nvGrpSpPr>
          <p:cNvPr id="106" name="Google Shape;106;p2"/>
          <p:cNvGrpSpPr/>
          <p:nvPr/>
        </p:nvGrpSpPr>
        <p:grpSpPr>
          <a:xfrm>
            <a:off x="3745269" y="292497"/>
            <a:ext cx="7989808" cy="5960647"/>
            <a:chOff x="-4357820" y="-57149"/>
            <a:chExt cx="12347100" cy="11340652"/>
          </a:xfrm>
        </p:grpSpPr>
        <p:sp>
          <p:nvSpPr>
            <p:cNvPr id="107" name="Google Shape;107;p2"/>
            <p:cNvSpPr txBox="1"/>
            <p:nvPr/>
          </p:nvSpPr>
          <p:spPr>
            <a:xfrm>
              <a:off x="-4357820" y="-57149"/>
              <a:ext cx="12347100" cy="12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334" u="none" cap="none" strike="noStrike">
                  <a:solidFill>
                    <a:srgbClr val="F8F4EB"/>
                  </a:solidFill>
                  <a:latin typeface="Arial Rounded"/>
                  <a:ea typeface="Arial Rounded"/>
                  <a:cs typeface="Arial Rounded"/>
                  <a:sym typeface="Arial Rounded"/>
                </a:rPr>
                <a:t>Thankyou</a:t>
              </a:r>
              <a:endParaRPr/>
            </a:p>
          </p:txBody>
        </p:sp>
        <p:sp>
          <p:nvSpPr>
            <p:cNvPr id="108" name="Google Shape;108;p2"/>
            <p:cNvSpPr txBox="1"/>
            <p:nvPr/>
          </p:nvSpPr>
          <p:spPr>
            <a:xfrm>
              <a:off x="-2691415" y="1511303"/>
              <a:ext cx="9363300" cy="9772200"/>
            </a:xfrm>
            <a:prstGeom prst="rect">
              <a:avLst/>
            </a:prstGeom>
            <a:noFill/>
            <a:ln>
              <a:noFill/>
            </a:ln>
          </p:spPr>
          <p:txBody>
            <a:bodyPr anchorCtr="0" anchor="t" bIns="0" lIns="0" spcFirstLastPara="1" rIns="0" wrap="square" tIns="0">
              <a:spAutoFit/>
            </a:bodyPr>
            <a:lstStyle/>
            <a:p>
              <a:pPr indent="0" lvl="0" marL="0" marR="0" rtl="0" algn="l">
                <a:lnSpc>
                  <a:spcPct val="126780"/>
                </a:lnSpc>
                <a:spcBef>
                  <a:spcPts val="0"/>
                </a:spcBef>
                <a:spcAft>
                  <a:spcPts val="0"/>
                </a:spcAft>
                <a:buNone/>
              </a:pPr>
              <a:r>
                <a:rPr b="0" i="0" lang="en-US" sz="1667" u="none" cap="none" strike="noStrike">
                  <a:solidFill>
                    <a:schemeClr val="lt1"/>
                  </a:solidFill>
                  <a:latin typeface="Roboto"/>
                  <a:ea typeface="Roboto"/>
                  <a:cs typeface="Roboto"/>
                  <a:sym typeface="Roboto"/>
                </a:rPr>
                <a:t>This mentorship programme is an unforgettable event and we take back many learnings from it . </a:t>
              </a:r>
              <a:endParaRPr sz="1200"/>
            </a:p>
            <a:p>
              <a:pPr indent="0" lvl="0" marL="0" marR="0" rtl="0" algn="l">
                <a:lnSpc>
                  <a:spcPct val="126780"/>
                </a:lnSpc>
                <a:spcBef>
                  <a:spcPts val="0"/>
                </a:spcBef>
                <a:spcAft>
                  <a:spcPts val="0"/>
                </a:spcAft>
                <a:buNone/>
              </a:pPr>
              <a:r>
                <a:rPr b="0" i="0" lang="en-US" sz="1667" u="none" cap="none" strike="noStrike">
                  <a:solidFill>
                    <a:schemeClr val="lt1"/>
                  </a:solidFill>
                  <a:latin typeface="Roboto"/>
                  <a:ea typeface="Roboto"/>
                  <a:cs typeface="Roboto"/>
                  <a:sym typeface="Roboto"/>
                </a:rPr>
                <a:t>Before we continue, we would like to thank Adobe India for their support and initiative.</a:t>
              </a:r>
              <a:endParaRPr sz="1200"/>
            </a:p>
            <a:p>
              <a:pPr indent="0" lvl="0" marL="0" marR="0" rtl="0" algn="l">
                <a:lnSpc>
                  <a:spcPct val="126780"/>
                </a:lnSpc>
                <a:spcBef>
                  <a:spcPts val="0"/>
                </a:spcBef>
                <a:spcAft>
                  <a:spcPts val="0"/>
                </a:spcAft>
                <a:buNone/>
              </a:pPr>
              <a:r>
                <a:t/>
              </a:r>
              <a:endParaRPr b="0" i="0" sz="1667" u="none" cap="none" strike="noStrike">
                <a:solidFill>
                  <a:schemeClr val="lt1"/>
                </a:solidFill>
                <a:latin typeface="Roboto"/>
                <a:ea typeface="Roboto"/>
                <a:cs typeface="Roboto"/>
                <a:sym typeface="Roboto"/>
              </a:endParaRPr>
            </a:p>
            <a:p>
              <a:pPr indent="0" lvl="0" marL="0" marR="0" rtl="0" algn="l">
                <a:lnSpc>
                  <a:spcPct val="126780"/>
                </a:lnSpc>
                <a:spcBef>
                  <a:spcPts val="0"/>
                </a:spcBef>
                <a:spcAft>
                  <a:spcPts val="0"/>
                </a:spcAft>
                <a:buNone/>
              </a:pPr>
              <a:r>
                <a:rPr b="0" i="0" lang="en-US" sz="1667" u="none" cap="none" strike="noStrike">
                  <a:solidFill>
                    <a:schemeClr val="lt1"/>
                  </a:solidFill>
                  <a:latin typeface="Roboto"/>
                  <a:ea typeface="Roboto"/>
                  <a:cs typeface="Roboto"/>
                  <a:sym typeface="Roboto"/>
                </a:rPr>
                <a:t>We would also want to thank all our mentors for their help and support . We would want to appreciate the mentor’s willingness to help and their guidance in every part of the journey. The advice and experience of the mentors have been tremendously helpful.</a:t>
              </a:r>
              <a:endParaRPr sz="1200"/>
            </a:p>
            <a:p>
              <a:pPr indent="0" lvl="0" marL="0" marR="0" rtl="0" algn="l">
                <a:lnSpc>
                  <a:spcPct val="126780"/>
                </a:lnSpc>
                <a:spcBef>
                  <a:spcPts val="0"/>
                </a:spcBef>
                <a:spcAft>
                  <a:spcPts val="0"/>
                </a:spcAft>
                <a:buNone/>
              </a:pPr>
              <a:r>
                <a:t/>
              </a:r>
              <a:endParaRPr b="0" i="0" sz="1667" u="none" cap="none" strike="noStrike">
                <a:solidFill>
                  <a:schemeClr val="lt1"/>
                </a:solidFill>
                <a:latin typeface="Roboto"/>
                <a:ea typeface="Roboto"/>
                <a:cs typeface="Roboto"/>
                <a:sym typeface="Roboto"/>
              </a:endParaRPr>
            </a:p>
            <a:p>
              <a:pPr indent="0" lvl="0" marL="0" marR="0" rtl="0" algn="l">
                <a:lnSpc>
                  <a:spcPct val="126780"/>
                </a:lnSpc>
                <a:spcBef>
                  <a:spcPts val="0"/>
                </a:spcBef>
                <a:spcAft>
                  <a:spcPts val="0"/>
                </a:spcAft>
                <a:buNone/>
              </a:pPr>
              <a:r>
                <a:rPr b="0" i="0" lang="en-US" sz="1667" u="none" cap="none" strike="noStrike">
                  <a:solidFill>
                    <a:schemeClr val="lt1"/>
                  </a:solidFill>
                  <a:latin typeface="Roboto"/>
                  <a:ea typeface="Roboto"/>
                  <a:cs typeface="Roboto"/>
                  <a:sym typeface="Roboto"/>
                </a:rPr>
                <a:t>We would also take this opportunity to share our learnings from the programme. We truly appreciate the confidence Adobe showed in us by giving us a chance to patriciate here. With this programme, we take away with ourselves such skills and values which will surely help me us the coming days …..</a:t>
              </a:r>
              <a:endParaRPr sz="1200"/>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B56"/>
        </a:solidFill>
      </p:bgPr>
    </p:bg>
    <p:spTree>
      <p:nvGrpSpPr>
        <p:cNvPr id="112" name="Shape 112"/>
        <p:cNvGrpSpPr/>
        <p:nvPr/>
      </p:nvGrpSpPr>
      <p:grpSpPr>
        <a:xfrm>
          <a:off x="0" y="0"/>
          <a:ext cx="0" cy="0"/>
          <a:chOff x="0" y="0"/>
          <a:chExt cx="0" cy="0"/>
        </a:xfrm>
      </p:grpSpPr>
      <p:grpSp>
        <p:nvGrpSpPr>
          <p:cNvPr id="113" name="Google Shape;113;p3"/>
          <p:cNvGrpSpPr/>
          <p:nvPr/>
        </p:nvGrpSpPr>
        <p:grpSpPr>
          <a:xfrm>
            <a:off x="10272173" y="5577634"/>
            <a:ext cx="1220760" cy="628085"/>
            <a:chOff x="15408259" y="8366452"/>
            <a:chExt cx="1831140" cy="942127"/>
          </a:xfrm>
        </p:grpSpPr>
        <p:sp>
          <p:nvSpPr>
            <p:cNvPr id="114" name="Google Shape;114;p3"/>
            <p:cNvSpPr/>
            <p:nvPr/>
          </p:nvSpPr>
          <p:spPr>
            <a:xfrm>
              <a:off x="15408259" y="8366452"/>
              <a:ext cx="1831140" cy="942127"/>
            </a:xfrm>
            <a:custGeom>
              <a:rect b="b" l="l" r="r" t="t"/>
              <a:pathLst>
                <a:path extrusionOk="0" h="360680" w="701026">
                  <a:moveTo>
                    <a:pt x="701026" y="180340"/>
                  </a:moveTo>
                  <a:cubicBezTo>
                    <a:pt x="701026" y="81280"/>
                    <a:pt x="621016" y="0"/>
                    <a:pt x="520686" y="0"/>
                  </a:cubicBezTo>
                  <a:lnTo>
                    <a:pt x="172720" y="0"/>
                  </a:lnTo>
                  <a:lnTo>
                    <a:pt x="172720" y="1270"/>
                  </a:lnTo>
                  <a:cubicBezTo>
                    <a:pt x="76200" y="5080"/>
                    <a:pt x="0" y="83820"/>
                    <a:pt x="0" y="180340"/>
                  </a:cubicBezTo>
                  <a:cubicBezTo>
                    <a:pt x="0" y="276860"/>
                    <a:pt x="77470" y="355600"/>
                    <a:pt x="172720" y="359410"/>
                  </a:cubicBezTo>
                  <a:lnTo>
                    <a:pt x="172720" y="360680"/>
                  </a:lnTo>
                  <a:lnTo>
                    <a:pt x="520685" y="360680"/>
                  </a:lnTo>
                  <a:cubicBezTo>
                    <a:pt x="619745" y="360680"/>
                    <a:pt x="701025" y="279400"/>
                    <a:pt x="701025" y="180340"/>
                  </a:cubicBezTo>
                  <a:close/>
                </a:path>
              </a:pathLst>
            </a:custGeom>
            <a:solidFill>
              <a:srgbClr val="454699">
                <a:alpha val="7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 name="Google Shape;115;p3"/>
            <p:cNvGrpSpPr/>
            <p:nvPr/>
          </p:nvGrpSpPr>
          <p:grpSpPr>
            <a:xfrm>
              <a:off x="16358183" y="8449615"/>
              <a:ext cx="775800" cy="775800"/>
              <a:chOff x="0" y="0"/>
              <a:chExt cx="1034400" cy="1034400"/>
            </a:xfrm>
          </p:grpSpPr>
          <p:pic>
            <p:nvPicPr>
              <p:cNvPr id="116" name="Google Shape;116;p3"/>
              <p:cNvPicPr preferRelativeResize="0"/>
              <p:nvPr/>
            </p:nvPicPr>
            <p:blipFill rotWithShape="1">
              <a:blip r:embed="rId3">
                <a:alphaModFix/>
              </a:blip>
              <a:srcRect b="0" l="0" r="0" t="0"/>
              <a:stretch/>
            </p:blipFill>
            <p:spPr>
              <a:xfrm>
                <a:off x="0" y="0"/>
                <a:ext cx="1034400" cy="1034400"/>
              </a:xfrm>
              <a:prstGeom prst="rect">
                <a:avLst/>
              </a:prstGeom>
              <a:noFill/>
              <a:ln>
                <a:noFill/>
              </a:ln>
            </p:spPr>
          </p:pic>
          <p:pic>
            <p:nvPicPr>
              <p:cNvPr id="117" name="Google Shape;117;p3"/>
              <p:cNvPicPr preferRelativeResize="0"/>
              <p:nvPr/>
            </p:nvPicPr>
            <p:blipFill rotWithShape="1">
              <a:blip r:embed="rId4">
                <a:alphaModFix/>
              </a:blip>
              <a:srcRect b="0" l="0" r="0" t="0"/>
              <a:stretch/>
            </p:blipFill>
            <p:spPr>
              <a:xfrm>
                <a:off x="153923" y="153923"/>
                <a:ext cx="726554" cy="726554"/>
              </a:xfrm>
              <a:prstGeom prst="rect">
                <a:avLst/>
              </a:prstGeom>
              <a:noFill/>
              <a:ln>
                <a:noFill/>
              </a:ln>
            </p:spPr>
          </p:pic>
        </p:grpSp>
      </p:grpSp>
      <p:pic>
        <p:nvPicPr>
          <p:cNvPr id="118" name="Google Shape;118;p3"/>
          <p:cNvPicPr preferRelativeResize="0"/>
          <p:nvPr/>
        </p:nvPicPr>
        <p:blipFill rotWithShape="1">
          <a:blip r:embed="rId5">
            <a:alphaModFix/>
          </a:blip>
          <a:srcRect b="0" l="0" r="0" t="0"/>
          <a:stretch/>
        </p:blipFill>
        <p:spPr>
          <a:xfrm flipH="1" rot="10800000">
            <a:off x="11219184" y="0"/>
            <a:ext cx="972817" cy="972817"/>
          </a:xfrm>
          <a:prstGeom prst="rect">
            <a:avLst/>
          </a:prstGeom>
          <a:noFill/>
          <a:ln>
            <a:noFill/>
          </a:ln>
        </p:spPr>
      </p:pic>
      <p:pic>
        <p:nvPicPr>
          <p:cNvPr id="119" name="Google Shape;119;p3"/>
          <p:cNvPicPr preferRelativeResize="0"/>
          <p:nvPr/>
        </p:nvPicPr>
        <p:blipFill rotWithShape="1">
          <a:blip r:embed="rId6">
            <a:alphaModFix/>
          </a:blip>
          <a:srcRect b="0" l="0" r="0" t="0"/>
          <a:stretch/>
        </p:blipFill>
        <p:spPr>
          <a:xfrm rot="5400000">
            <a:off x="0" y="6172200"/>
            <a:ext cx="702513" cy="702513"/>
          </a:xfrm>
          <a:prstGeom prst="rect">
            <a:avLst/>
          </a:prstGeom>
          <a:noFill/>
          <a:ln>
            <a:noFill/>
          </a:ln>
        </p:spPr>
      </p:pic>
      <p:grpSp>
        <p:nvGrpSpPr>
          <p:cNvPr id="120" name="Google Shape;120;p3"/>
          <p:cNvGrpSpPr/>
          <p:nvPr/>
        </p:nvGrpSpPr>
        <p:grpSpPr>
          <a:xfrm>
            <a:off x="351256" y="972817"/>
            <a:ext cx="4458455" cy="1659429"/>
            <a:chOff x="-362666" y="-47625"/>
            <a:chExt cx="7957358" cy="3318858"/>
          </a:xfrm>
        </p:grpSpPr>
        <p:sp>
          <p:nvSpPr>
            <p:cNvPr id="121" name="Google Shape;121;p3"/>
            <p:cNvSpPr txBox="1"/>
            <p:nvPr/>
          </p:nvSpPr>
          <p:spPr>
            <a:xfrm>
              <a:off x="-362666" y="-47625"/>
              <a:ext cx="7957358" cy="3318858"/>
            </a:xfrm>
            <a:prstGeom prst="rect">
              <a:avLst/>
            </a:prstGeom>
            <a:noFill/>
            <a:ln>
              <a:noFill/>
            </a:ln>
          </p:spPr>
          <p:txBody>
            <a:bodyPr anchorCtr="0" anchor="t" bIns="0" lIns="0" spcFirstLastPara="1" rIns="0" wrap="square" tIns="0">
              <a:spAutoFit/>
            </a:bodyPr>
            <a:lstStyle/>
            <a:p>
              <a:pPr indent="0" lvl="0" marL="0" marR="0" rtl="0" algn="r">
                <a:lnSpc>
                  <a:spcPct val="125984"/>
                </a:lnSpc>
                <a:spcBef>
                  <a:spcPts val="0"/>
                </a:spcBef>
                <a:spcAft>
                  <a:spcPts val="0"/>
                </a:spcAft>
                <a:buNone/>
              </a:pPr>
              <a:r>
                <a:rPr b="1" i="0" lang="en-US" sz="5334" u="none" cap="none" strike="noStrike">
                  <a:solidFill>
                    <a:srgbClr val="454699"/>
                  </a:solidFill>
                  <a:latin typeface="Spartan"/>
                  <a:ea typeface="Spartan"/>
                  <a:cs typeface="Spartan"/>
                  <a:sym typeface="Spartan"/>
                </a:rPr>
                <a:t>PROBLEM</a:t>
              </a:r>
              <a:endParaRPr/>
            </a:p>
            <a:p>
              <a:pPr indent="0" lvl="0" marL="0" marR="0" rtl="0" algn="r">
                <a:lnSpc>
                  <a:spcPct val="125984"/>
                </a:lnSpc>
                <a:spcBef>
                  <a:spcPts val="0"/>
                </a:spcBef>
                <a:spcAft>
                  <a:spcPts val="0"/>
                </a:spcAft>
                <a:buNone/>
              </a:pPr>
              <a:r>
                <a:rPr b="1" i="0" lang="en-US" sz="5334" u="none" cap="none" strike="noStrike">
                  <a:solidFill>
                    <a:srgbClr val="454699"/>
                  </a:solidFill>
                  <a:latin typeface="Spartan"/>
                  <a:ea typeface="Spartan"/>
                  <a:cs typeface="Spartan"/>
                  <a:sym typeface="Spartan"/>
                </a:rPr>
                <a:t>STATEMENT</a:t>
              </a:r>
              <a:endParaRPr/>
            </a:p>
          </p:txBody>
        </p:sp>
        <p:sp>
          <p:nvSpPr>
            <p:cNvPr id="122" name="Google Shape;122;p3"/>
            <p:cNvSpPr txBox="1"/>
            <p:nvPr/>
          </p:nvSpPr>
          <p:spPr>
            <a:xfrm>
              <a:off x="-1" y="1980129"/>
              <a:ext cx="7232025" cy="592086"/>
            </a:xfrm>
            <a:prstGeom prst="rect">
              <a:avLst/>
            </a:prstGeom>
            <a:noFill/>
            <a:ln>
              <a:noFill/>
            </a:ln>
          </p:spPr>
          <p:txBody>
            <a:bodyPr anchorCtr="0" anchor="t" bIns="0" lIns="0" spcFirstLastPara="1" rIns="0" wrap="square" tIns="0">
              <a:spAutoFit/>
            </a:bodyPr>
            <a:lstStyle/>
            <a:p>
              <a:pPr indent="0" lvl="0" marL="0" marR="0" rtl="0" algn="r">
                <a:lnSpc>
                  <a:spcPct val="142008"/>
                </a:lnSpc>
                <a:spcBef>
                  <a:spcPts val="0"/>
                </a:spcBef>
                <a:spcAft>
                  <a:spcPts val="0"/>
                </a:spcAft>
                <a:buNone/>
              </a:pPr>
              <a:r>
                <a:rPr b="0" i="0" lang="en-US" sz="1733" u="none" cap="none" strike="noStrike">
                  <a:solidFill>
                    <a:srgbClr val="454699"/>
                  </a:solidFill>
                  <a:latin typeface="Roboto"/>
                  <a:ea typeface="Roboto"/>
                  <a:cs typeface="Roboto"/>
                  <a:sym typeface="Roboto"/>
                </a:rPr>
                <a:t>.</a:t>
              </a:r>
              <a:endParaRPr/>
            </a:p>
          </p:txBody>
        </p:sp>
      </p:grpSp>
      <p:grpSp>
        <p:nvGrpSpPr>
          <p:cNvPr id="123" name="Google Shape;123;p3"/>
          <p:cNvGrpSpPr/>
          <p:nvPr/>
        </p:nvGrpSpPr>
        <p:grpSpPr>
          <a:xfrm>
            <a:off x="5464391" y="748163"/>
            <a:ext cx="5958265" cy="4622802"/>
            <a:chOff x="1053769" y="1028700"/>
            <a:chExt cx="8937397" cy="6934203"/>
          </a:xfrm>
        </p:grpSpPr>
        <p:sp>
          <p:nvSpPr>
            <p:cNvPr id="124" name="Google Shape;124;p3"/>
            <p:cNvSpPr/>
            <p:nvPr/>
          </p:nvSpPr>
          <p:spPr>
            <a:xfrm>
              <a:off x="1053769" y="1028700"/>
              <a:ext cx="8937397" cy="6934203"/>
            </a:xfrm>
            <a:custGeom>
              <a:rect b="b" l="l" r="r" t="t"/>
              <a:pathLst>
                <a:path extrusionOk="0" h="2527482" w="2744861">
                  <a:moveTo>
                    <a:pt x="2620401" y="2527481"/>
                  </a:moveTo>
                  <a:lnTo>
                    <a:pt x="124460" y="2527481"/>
                  </a:lnTo>
                  <a:cubicBezTo>
                    <a:pt x="55880" y="2527481"/>
                    <a:pt x="0" y="2471601"/>
                    <a:pt x="0" y="2403021"/>
                  </a:cubicBezTo>
                  <a:lnTo>
                    <a:pt x="0" y="124460"/>
                  </a:lnTo>
                  <a:cubicBezTo>
                    <a:pt x="0" y="55880"/>
                    <a:pt x="55880" y="0"/>
                    <a:pt x="124460" y="0"/>
                  </a:cubicBezTo>
                  <a:lnTo>
                    <a:pt x="2620401" y="0"/>
                  </a:lnTo>
                  <a:cubicBezTo>
                    <a:pt x="2688981" y="0"/>
                    <a:pt x="2744861" y="55880"/>
                    <a:pt x="2744861" y="124460"/>
                  </a:cubicBezTo>
                  <a:lnTo>
                    <a:pt x="2744861" y="2403022"/>
                  </a:lnTo>
                  <a:cubicBezTo>
                    <a:pt x="2744861" y="2471601"/>
                    <a:pt x="2688981" y="2527482"/>
                    <a:pt x="2620401" y="2527482"/>
                  </a:cubicBezTo>
                  <a:close/>
                </a:path>
              </a:pathLst>
            </a:custGeom>
            <a:solidFill>
              <a:srgbClr val="F8F4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 name="Google Shape;125;p3"/>
            <p:cNvGrpSpPr/>
            <p:nvPr/>
          </p:nvGrpSpPr>
          <p:grpSpPr>
            <a:xfrm>
              <a:off x="2087967" y="2042434"/>
              <a:ext cx="6890237" cy="4959036"/>
              <a:chOff x="0" y="-57150"/>
              <a:chExt cx="9186983" cy="6612053"/>
            </a:xfrm>
          </p:grpSpPr>
          <p:sp>
            <p:nvSpPr>
              <p:cNvPr id="126" name="Google Shape;126;p3"/>
              <p:cNvSpPr txBox="1"/>
              <p:nvPr/>
            </p:nvSpPr>
            <p:spPr>
              <a:xfrm>
                <a:off x="0" y="-57150"/>
                <a:ext cx="9158667" cy="2155850"/>
              </a:xfrm>
              <a:prstGeom prst="rect">
                <a:avLst/>
              </a:prstGeom>
              <a:noFill/>
              <a:ln>
                <a:noFill/>
              </a:ln>
            </p:spPr>
            <p:txBody>
              <a:bodyPr anchorCtr="0" anchor="t" bIns="0" lIns="0" spcFirstLastPara="1" rIns="0" wrap="square" tIns="0">
                <a:spAutoFit/>
              </a:bodyPr>
              <a:lstStyle/>
              <a:p>
                <a:pPr indent="0" lvl="0" marL="0" marR="0" rtl="0" algn="l">
                  <a:lnSpc>
                    <a:spcPct val="129994"/>
                  </a:lnSpc>
                  <a:spcBef>
                    <a:spcPts val="0"/>
                  </a:spcBef>
                  <a:spcAft>
                    <a:spcPts val="0"/>
                  </a:spcAft>
                  <a:buNone/>
                </a:pPr>
                <a:r>
                  <a:rPr b="1" i="0" lang="en-US" sz="3334" u="none" cap="none" strike="noStrike">
                    <a:solidFill>
                      <a:srgbClr val="454699"/>
                    </a:solidFill>
                    <a:latin typeface="Spartan"/>
                    <a:ea typeface="Spartan"/>
                    <a:cs typeface="Spartan"/>
                    <a:sym typeface="Spartan"/>
                  </a:rPr>
                  <a:t>How we identified the problem</a:t>
                </a:r>
                <a:endParaRPr/>
              </a:p>
            </p:txBody>
          </p:sp>
          <p:sp>
            <p:nvSpPr>
              <p:cNvPr id="127" name="Google Shape;127;p3"/>
              <p:cNvSpPr txBox="1"/>
              <p:nvPr/>
            </p:nvSpPr>
            <p:spPr>
              <a:xfrm>
                <a:off x="28316" y="2756808"/>
                <a:ext cx="9158667" cy="3798095"/>
              </a:xfrm>
              <a:prstGeom prst="rect">
                <a:avLst/>
              </a:prstGeom>
              <a:noFill/>
              <a:ln>
                <a:noFill/>
              </a:ln>
            </p:spPr>
            <p:txBody>
              <a:bodyPr anchorCtr="0" anchor="t" bIns="0" lIns="0" spcFirstLastPara="1" rIns="0" wrap="square" tIns="0">
                <a:spAutoFit/>
              </a:bodyPr>
              <a:lstStyle/>
              <a:p>
                <a:pPr indent="0" lvl="0" marL="0" marR="0" rtl="0" algn="l">
                  <a:lnSpc>
                    <a:spcPct val="142008"/>
                  </a:lnSpc>
                  <a:spcBef>
                    <a:spcPts val="0"/>
                  </a:spcBef>
                  <a:spcAft>
                    <a:spcPts val="0"/>
                  </a:spcAft>
                  <a:buNone/>
                </a:pPr>
                <a:r>
                  <a:rPr b="0" i="0" lang="en-US" sz="1733" u="none" cap="none" strike="noStrike">
                    <a:solidFill>
                      <a:srgbClr val="454699"/>
                    </a:solidFill>
                    <a:latin typeface="Roboto"/>
                    <a:ea typeface="Roboto"/>
                    <a:cs typeface="Roboto"/>
                    <a:sym typeface="Roboto"/>
                  </a:rPr>
                  <a:t>While having a conversation with our chairperson, Mrs Bhanumathi Neelakantan (aged 83), we came to know of a very common problem suffered by aged people – many a times they are unable to timely attend their guests  at the door .</a:t>
                </a:r>
                <a:endParaRPr/>
              </a:p>
            </p:txBody>
          </p:sp>
        </p:grpSp>
      </p:grpSp>
      <p:pic>
        <p:nvPicPr>
          <p:cNvPr id="128" name="Google Shape;128;p3"/>
          <p:cNvPicPr preferRelativeResize="0"/>
          <p:nvPr/>
        </p:nvPicPr>
        <p:blipFill rotWithShape="1">
          <a:blip r:embed="rId7">
            <a:alphaModFix/>
          </a:blip>
          <a:srcRect b="0" l="0" r="0" t="0"/>
          <a:stretch/>
        </p:blipFill>
        <p:spPr>
          <a:xfrm flipH="1" rot="5400000">
            <a:off x="-1" y="-20531"/>
            <a:ext cx="1219200" cy="1219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B0E4"/>
        </a:solidFill>
      </p:bgPr>
    </p:bg>
    <p:spTree>
      <p:nvGrpSpPr>
        <p:cNvPr id="132" name="Shape 132"/>
        <p:cNvGrpSpPr/>
        <p:nvPr/>
      </p:nvGrpSpPr>
      <p:grpSpPr>
        <a:xfrm>
          <a:off x="0" y="0"/>
          <a:ext cx="0" cy="0"/>
          <a:chOff x="0" y="0"/>
          <a:chExt cx="0" cy="0"/>
        </a:xfrm>
      </p:grpSpPr>
      <p:sp>
        <p:nvSpPr>
          <p:cNvPr id="133" name="Google Shape;133;p4"/>
          <p:cNvSpPr/>
          <p:nvPr/>
        </p:nvSpPr>
        <p:spPr>
          <a:xfrm>
            <a:off x="10272173" y="5577634"/>
            <a:ext cx="1220759" cy="628085"/>
          </a:xfrm>
          <a:custGeom>
            <a:rect b="b" l="l" r="r" t="t"/>
            <a:pathLst>
              <a:path extrusionOk="0" h="360680" w="701026">
                <a:moveTo>
                  <a:pt x="701026" y="180340"/>
                </a:moveTo>
                <a:cubicBezTo>
                  <a:pt x="701026" y="81280"/>
                  <a:pt x="621016" y="0"/>
                  <a:pt x="520686" y="0"/>
                </a:cubicBezTo>
                <a:lnTo>
                  <a:pt x="172720" y="0"/>
                </a:lnTo>
                <a:lnTo>
                  <a:pt x="172720" y="1270"/>
                </a:lnTo>
                <a:cubicBezTo>
                  <a:pt x="76200" y="5080"/>
                  <a:pt x="0" y="83820"/>
                  <a:pt x="0" y="180340"/>
                </a:cubicBezTo>
                <a:cubicBezTo>
                  <a:pt x="0" y="276860"/>
                  <a:pt x="77470" y="355600"/>
                  <a:pt x="172720" y="359410"/>
                </a:cubicBezTo>
                <a:lnTo>
                  <a:pt x="172720" y="360680"/>
                </a:lnTo>
                <a:lnTo>
                  <a:pt x="520685" y="360680"/>
                </a:lnTo>
                <a:cubicBezTo>
                  <a:pt x="619745" y="360680"/>
                  <a:pt x="701025" y="279400"/>
                  <a:pt x="701025" y="180340"/>
                </a:cubicBezTo>
                <a:close/>
              </a:path>
            </a:pathLst>
          </a:custGeom>
          <a:solidFill>
            <a:srgbClr val="454699">
              <a:alpha val="7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 name="Google Shape;134;p4"/>
          <p:cNvGrpSpPr/>
          <p:nvPr/>
        </p:nvGrpSpPr>
        <p:grpSpPr>
          <a:xfrm>
            <a:off x="10905455" y="5633077"/>
            <a:ext cx="517200" cy="517200"/>
            <a:chOff x="0" y="0"/>
            <a:chExt cx="1034400" cy="1034400"/>
          </a:xfrm>
        </p:grpSpPr>
        <p:pic>
          <p:nvPicPr>
            <p:cNvPr id="135" name="Google Shape;135;p4"/>
            <p:cNvPicPr preferRelativeResize="0"/>
            <p:nvPr/>
          </p:nvPicPr>
          <p:blipFill rotWithShape="1">
            <a:blip r:embed="rId3">
              <a:alphaModFix/>
            </a:blip>
            <a:srcRect b="0" l="0" r="0" t="0"/>
            <a:stretch/>
          </p:blipFill>
          <p:spPr>
            <a:xfrm>
              <a:off x="0" y="0"/>
              <a:ext cx="1034400" cy="1034400"/>
            </a:xfrm>
            <a:prstGeom prst="rect">
              <a:avLst/>
            </a:prstGeom>
            <a:noFill/>
            <a:ln>
              <a:noFill/>
            </a:ln>
          </p:spPr>
        </p:pic>
        <p:pic>
          <p:nvPicPr>
            <p:cNvPr id="136" name="Google Shape;136;p4"/>
            <p:cNvPicPr preferRelativeResize="0"/>
            <p:nvPr/>
          </p:nvPicPr>
          <p:blipFill rotWithShape="1">
            <a:blip r:embed="rId4">
              <a:alphaModFix/>
            </a:blip>
            <a:srcRect b="0" l="0" r="0" t="0"/>
            <a:stretch/>
          </p:blipFill>
          <p:spPr>
            <a:xfrm>
              <a:off x="153923" y="153923"/>
              <a:ext cx="726554" cy="726554"/>
            </a:xfrm>
            <a:prstGeom prst="rect">
              <a:avLst/>
            </a:prstGeom>
            <a:noFill/>
            <a:ln>
              <a:noFill/>
            </a:ln>
          </p:spPr>
        </p:pic>
      </p:grpSp>
      <p:pic>
        <p:nvPicPr>
          <p:cNvPr id="137" name="Google Shape;137;p4"/>
          <p:cNvPicPr preferRelativeResize="0"/>
          <p:nvPr/>
        </p:nvPicPr>
        <p:blipFill rotWithShape="1">
          <a:blip r:embed="rId5">
            <a:alphaModFix/>
          </a:blip>
          <a:srcRect b="0" l="0" r="0" t="0"/>
          <a:stretch/>
        </p:blipFill>
        <p:spPr>
          <a:xfrm flipH="1" rot="10800000">
            <a:off x="11219184" y="0"/>
            <a:ext cx="972817" cy="972817"/>
          </a:xfrm>
          <a:prstGeom prst="rect">
            <a:avLst/>
          </a:prstGeom>
          <a:noFill/>
          <a:ln>
            <a:noFill/>
          </a:ln>
        </p:spPr>
      </p:pic>
      <p:pic>
        <p:nvPicPr>
          <p:cNvPr id="138" name="Google Shape;138;p4"/>
          <p:cNvPicPr preferRelativeResize="0"/>
          <p:nvPr/>
        </p:nvPicPr>
        <p:blipFill rotWithShape="1">
          <a:blip r:embed="rId6">
            <a:alphaModFix/>
          </a:blip>
          <a:srcRect b="0" l="0" r="0" t="0"/>
          <a:stretch/>
        </p:blipFill>
        <p:spPr>
          <a:xfrm rot="5400000">
            <a:off x="0" y="6155488"/>
            <a:ext cx="702513" cy="702513"/>
          </a:xfrm>
          <a:prstGeom prst="rect">
            <a:avLst/>
          </a:prstGeom>
          <a:noFill/>
          <a:ln>
            <a:noFill/>
          </a:ln>
        </p:spPr>
      </p:pic>
      <p:grpSp>
        <p:nvGrpSpPr>
          <p:cNvPr id="139" name="Google Shape;139;p4"/>
          <p:cNvGrpSpPr/>
          <p:nvPr/>
        </p:nvGrpSpPr>
        <p:grpSpPr>
          <a:xfrm>
            <a:off x="7548043" y="949004"/>
            <a:ext cx="3616012" cy="3137289"/>
            <a:chOff x="0" y="-47625"/>
            <a:chExt cx="7232025" cy="6274581"/>
          </a:xfrm>
        </p:grpSpPr>
        <p:sp>
          <p:nvSpPr>
            <p:cNvPr id="140" name="Google Shape;140;p4"/>
            <p:cNvSpPr txBox="1"/>
            <p:nvPr/>
          </p:nvSpPr>
          <p:spPr>
            <a:xfrm>
              <a:off x="0" y="-47625"/>
              <a:ext cx="7232025" cy="3318859"/>
            </a:xfrm>
            <a:prstGeom prst="rect">
              <a:avLst/>
            </a:prstGeom>
            <a:noFill/>
            <a:ln>
              <a:noFill/>
            </a:ln>
          </p:spPr>
          <p:txBody>
            <a:bodyPr anchorCtr="0" anchor="t" bIns="0" lIns="0" spcFirstLastPara="1" rIns="0" wrap="square" tIns="0">
              <a:spAutoFit/>
            </a:bodyPr>
            <a:lstStyle/>
            <a:p>
              <a:pPr indent="0" lvl="0" marL="0" marR="0" rtl="0" algn="r">
                <a:lnSpc>
                  <a:spcPct val="125984"/>
                </a:lnSpc>
                <a:spcBef>
                  <a:spcPts val="0"/>
                </a:spcBef>
                <a:spcAft>
                  <a:spcPts val="0"/>
                </a:spcAft>
                <a:buNone/>
              </a:pPr>
              <a:r>
                <a:rPr b="1" i="0" lang="en-US" sz="5334" u="none" cap="none" strike="noStrike">
                  <a:solidFill>
                    <a:srgbClr val="454699"/>
                  </a:solidFill>
                  <a:latin typeface="Spartan"/>
                  <a:ea typeface="Spartan"/>
                  <a:cs typeface="Spartan"/>
                  <a:sym typeface="Spartan"/>
                </a:rPr>
                <a:t>THE UTOPIA</a:t>
              </a:r>
              <a:endParaRPr/>
            </a:p>
          </p:txBody>
        </p:sp>
        <p:sp>
          <p:nvSpPr>
            <p:cNvPr id="141" name="Google Shape;141;p4"/>
            <p:cNvSpPr txBox="1"/>
            <p:nvPr/>
          </p:nvSpPr>
          <p:spPr>
            <a:xfrm>
              <a:off x="0" y="3711265"/>
              <a:ext cx="7232025" cy="2515691"/>
            </a:xfrm>
            <a:prstGeom prst="rect">
              <a:avLst/>
            </a:prstGeom>
            <a:noFill/>
            <a:ln>
              <a:noFill/>
            </a:ln>
          </p:spPr>
          <p:txBody>
            <a:bodyPr anchorCtr="0" anchor="t" bIns="0" lIns="0" spcFirstLastPara="1" rIns="0" wrap="square" tIns="0">
              <a:spAutoFit/>
            </a:bodyPr>
            <a:lstStyle/>
            <a:p>
              <a:pPr indent="0" lvl="0" marL="0" marR="0" rtl="0" algn="r">
                <a:lnSpc>
                  <a:spcPct val="142008"/>
                </a:lnSpc>
                <a:spcBef>
                  <a:spcPts val="0"/>
                </a:spcBef>
                <a:spcAft>
                  <a:spcPts val="0"/>
                </a:spcAft>
                <a:buNone/>
              </a:pPr>
              <a:r>
                <a:rPr b="0" i="0" lang="en-US" sz="1733" u="none" cap="none" strike="noStrike">
                  <a:solidFill>
                    <a:srgbClr val="454699"/>
                  </a:solidFill>
                  <a:latin typeface="Roboto"/>
                  <a:ea typeface="Roboto"/>
                  <a:cs typeface="Roboto"/>
                  <a:sym typeface="Roboto"/>
                </a:rPr>
                <a:t>After the brainstorming session, we came to a ground that communicating with the guest could be the best approach.</a:t>
              </a:r>
              <a:endParaRPr/>
            </a:p>
          </p:txBody>
        </p:sp>
      </p:grpSp>
      <p:sp>
        <p:nvSpPr>
          <p:cNvPr id="142" name="Google Shape;142;p4"/>
          <p:cNvSpPr/>
          <p:nvPr/>
        </p:nvSpPr>
        <p:spPr>
          <a:xfrm>
            <a:off x="702513" y="685800"/>
            <a:ext cx="5958265" cy="5486402"/>
          </a:xfrm>
          <a:custGeom>
            <a:rect b="b" l="l" r="r" t="t"/>
            <a:pathLst>
              <a:path extrusionOk="0" h="2527482" w="2744861">
                <a:moveTo>
                  <a:pt x="2620401" y="2527481"/>
                </a:moveTo>
                <a:lnTo>
                  <a:pt x="124460" y="2527481"/>
                </a:lnTo>
                <a:cubicBezTo>
                  <a:pt x="55880" y="2527481"/>
                  <a:pt x="0" y="2471601"/>
                  <a:pt x="0" y="2403021"/>
                </a:cubicBezTo>
                <a:lnTo>
                  <a:pt x="0" y="124460"/>
                </a:lnTo>
                <a:cubicBezTo>
                  <a:pt x="0" y="55880"/>
                  <a:pt x="55880" y="0"/>
                  <a:pt x="124460" y="0"/>
                </a:cubicBezTo>
                <a:lnTo>
                  <a:pt x="2620401" y="0"/>
                </a:lnTo>
                <a:cubicBezTo>
                  <a:pt x="2688981" y="0"/>
                  <a:pt x="2744861" y="55880"/>
                  <a:pt x="2744861" y="124460"/>
                </a:cubicBezTo>
                <a:lnTo>
                  <a:pt x="2744861" y="2403022"/>
                </a:lnTo>
                <a:cubicBezTo>
                  <a:pt x="2744861" y="2471601"/>
                  <a:pt x="2688981" y="2527482"/>
                  <a:pt x="2620401" y="2527482"/>
                </a:cubicBezTo>
                <a:close/>
              </a:path>
            </a:pathLst>
          </a:custGeom>
          <a:solidFill>
            <a:srgbClr val="F8F4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3" name="Google Shape;143;p4"/>
          <p:cNvGrpSpPr/>
          <p:nvPr/>
        </p:nvGrpSpPr>
        <p:grpSpPr>
          <a:xfrm>
            <a:off x="1391978" y="1285526"/>
            <a:ext cx="4579334" cy="3957244"/>
            <a:chOff x="0" y="-57150"/>
            <a:chExt cx="9158668" cy="7914488"/>
          </a:xfrm>
        </p:grpSpPr>
        <p:sp>
          <p:nvSpPr>
            <p:cNvPr id="144" name="Google Shape;144;p4"/>
            <p:cNvSpPr txBox="1"/>
            <p:nvPr/>
          </p:nvSpPr>
          <p:spPr>
            <a:xfrm>
              <a:off x="0" y="2990594"/>
              <a:ext cx="9158668" cy="1021948"/>
            </a:xfrm>
            <a:prstGeom prst="rect">
              <a:avLst/>
            </a:prstGeom>
            <a:noFill/>
            <a:ln>
              <a:noFill/>
            </a:ln>
          </p:spPr>
          <p:txBody>
            <a:bodyPr anchorCtr="0" anchor="t" bIns="0" lIns="0" spcFirstLastPara="1" rIns="0" wrap="square" tIns="0">
              <a:spAutoFit/>
            </a:bodyPr>
            <a:lstStyle/>
            <a:p>
              <a:pPr indent="0" lvl="0" marL="0" marR="0" rtl="0" algn="l">
                <a:lnSpc>
                  <a:spcPct val="129994"/>
                </a:lnSpc>
                <a:spcBef>
                  <a:spcPts val="0"/>
                </a:spcBef>
                <a:spcAft>
                  <a:spcPts val="0"/>
                </a:spcAft>
                <a:buNone/>
              </a:pPr>
              <a:r>
                <a:rPr b="1" i="0" lang="en-US" sz="3334" u="none" cap="none" strike="noStrike">
                  <a:solidFill>
                    <a:srgbClr val="454699"/>
                  </a:solidFill>
                  <a:latin typeface="Spartan"/>
                  <a:ea typeface="Spartan"/>
                  <a:cs typeface="Spartan"/>
                  <a:sym typeface="Spartan"/>
                </a:rPr>
                <a:t>Solution 2</a:t>
              </a:r>
              <a:endParaRPr/>
            </a:p>
          </p:txBody>
        </p:sp>
        <p:sp>
          <p:nvSpPr>
            <p:cNvPr id="145" name="Google Shape;145;p4"/>
            <p:cNvSpPr txBox="1"/>
            <p:nvPr/>
          </p:nvSpPr>
          <p:spPr>
            <a:xfrm>
              <a:off x="0" y="4218040"/>
              <a:ext cx="9158668" cy="592086"/>
            </a:xfrm>
            <a:prstGeom prst="rect">
              <a:avLst/>
            </a:prstGeom>
            <a:noFill/>
            <a:ln>
              <a:noFill/>
            </a:ln>
          </p:spPr>
          <p:txBody>
            <a:bodyPr anchorCtr="0" anchor="t" bIns="0" lIns="0" spcFirstLastPara="1" rIns="0" wrap="square" tIns="0">
              <a:spAutoFit/>
            </a:bodyPr>
            <a:lstStyle/>
            <a:p>
              <a:pPr indent="0" lvl="0" marL="0" marR="0" rtl="0" algn="l">
                <a:lnSpc>
                  <a:spcPct val="142008"/>
                </a:lnSpc>
                <a:spcBef>
                  <a:spcPts val="0"/>
                </a:spcBef>
                <a:spcAft>
                  <a:spcPts val="0"/>
                </a:spcAft>
                <a:buNone/>
              </a:pPr>
              <a:r>
                <a:rPr b="0" i="0" lang="en-US" sz="1733" u="none" cap="none" strike="noStrike">
                  <a:solidFill>
                    <a:srgbClr val="454699"/>
                  </a:solidFill>
                  <a:latin typeface="Roboto"/>
                  <a:ea typeface="Roboto"/>
                  <a:cs typeface="Roboto"/>
                  <a:sym typeface="Roboto"/>
                </a:rPr>
                <a:t>To communicate via mobile phones</a:t>
              </a:r>
              <a:endParaRPr/>
            </a:p>
          </p:txBody>
        </p:sp>
        <p:sp>
          <p:nvSpPr>
            <p:cNvPr id="146" name="Google Shape;146;p4"/>
            <p:cNvSpPr txBox="1"/>
            <p:nvPr/>
          </p:nvSpPr>
          <p:spPr>
            <a:xfrm>
              <a:off x="0" y="-57150"/>
              <a:ext cx="9158668" cy="1021948"/>
            </a:xfrm>
            <a:prstGeom prst="rect">
              <a:avLst/>
            </a:prstGeom>
            <a:noFill/>
            <a:ln>
              <a:noFill/>
            </a:ln>
          </p:spPr>
          <p:txBody>
            <a:bodyPr anchorCtr="0" anchor="t" bIns="0" lIns="0" spcFirstLastPara="1" rIns="0" wrap="square" tIns="0">
              <a:spAutoFit/>
            </a:bodyPr>
            <a:lstStyle/>
            <a:p>
              <a:pPr indent="0" lvl="0" marL="0" marR="0" rtl="0" algn="l">
                <a:lnSpc>
                  <a:spcPct val="129994"/>
                </a:lnSpc>
                <a:spcBef>
                  <a:spcPts val="0"/>
                </a:spcBef>
                <a:spcAft>
                  <a:spcPts val="0"/>
                </a:spcAft>
                <a:buNone/>
              </a:pPr>
              <a:r>
                <a:rPr b="1" i="0" lang="en-US" sz="3334" u="none" cap="none" strike="noStrike">
                  <a:solidFill>
                    <a:srgbClr val="454699"/>
                  </a:solidFill>
                  <a:latin typeface="Spartan"/>
                  <a:ea typeface="Spartan"/>
                  <a:cs typeface="Spartan"/>
                  <a:sym typeface="Spartan"/>
                </a:rPr>
                <a:t>Solution 1</a:t>
              </a:r>
              <a:endParaRPr/>
            </a:p>
          </p:txBody>
        </p:sp>
        <p:sp>
          <p:nvSpPr>
            <p:cNvPr id="147" name="Google Shape;147;p4"/>
            <p:cNvSpPr txBox="1"/>
            <p:nvPr/>
          </p:nvSpPr>
          <p:spPr>
            <a:xfrm>
              <a:off x="0" y="1155502"/>
              <a:ext cx="9158668" cy="592086"/>
            </a:xfrm>
            <a:prstGeom prst="rect">
              <a:avLst/>
            </a:prstGeom>
            <a:noFill/>
            <a:ln>
              <a:noFill/>
            </a:ln>
          </p:spPr>
          <p:txBody>
            <a:bodyPr anchorCtr="0" anchor="t" bIns="0" lIns="0" spcFirstLastPara="1" rIns="0" wrap="square" tIns="0">
              <a:spAutoFit/>
            </a:bodyPr>
            <a:lstStyle/>
            <a:p>
              <a:pPr indent="0" lvl="0" marL="0" marR="0" rtl="0" algn="l">
                <a:lnSpc>
                  <a:spcPct val="142008"/>
                </a:lnSpc>
                <a:spcBef>
                  <a:spcPts val="0"/>
                </a:spcBef>
                <a:spcAft>
                  <a:spcPts val="0"/>
                </a:spcAft>
                <a:buNone/>
              </a:pPr>
              <a:r>
                <a:rPr b="0" i="0" lang="en-US" sz="1733" u="none" cap="none" strike="noStrike">
                  <a:solidFill>
                    <a:srgbClr val="454699"/>
                  </a:solidFill>
                  <a:latin typeface="Roboto"/>
                  <a:ea typeface="Roboto"/>
                  <a:cs typeface="Roboto"/>
                  <a:sym typeface="Roboto"/>
                </a:rPr>
                <a:t>An app / service to communicate with guests</a:t>
              </a:r>
              <a:endParaRPr/>
            </a:p>
          </p:txBody>
        </p:sp>
        <p:sp>
          <p:nvSpPr>
            <p:cNvPr id="148" name="Google Shape;148;p4"/>
            <p:cNvSpPr txBox="1"/>
            <p:nvPr/>
          </p:nvSpPr>
          <p:spPr>
            <a:xfrm>
              <a:off x="0" y="6053132"/>
              <a:ext cx="9158668" cy="1021948"/>
            </a:xfrm>
            <a:prstGeom prst="rect">
              <a:avLst/>
            </a:prstGeom>
            <a:noFill/>
            <a:ln>
              <a:noFill/>
            </a:ln>
          </p:spPr>
          <p:txBody>
            <a:bodyPr anchorCtr="0" anchor="t" bIns="0" lIns="0" spcFirstLastPara="1" rIns="0" wrap="square" tIns="0">
              <a:spAutoFit/>
            </a:bodyPr>
            <a:lstStyle/>
            <a:p>
              <a:pPr indent="0" lvl="0" marL="0" marR="0" rtl="0" algn="l">
                <a:lnSpc>
                  <a:spcPct val="129994"/>
                </a:lnSpc>
                <a:spcBef>
                  <a:spcPts val="0"/>
                </a:spcBef>
                <a:spcAft>
                  <a:spcPts val="0"/>
                </a:spcAft>
                <a:buNone/>
              </a:pPr>
              <a:r>
                <a:rPr b="1" i="0" lang="en-US" sz="3334" u="none" cap="none" strike="noStrike">
                  <a:solidFill>
                    <a:srgbClr val="454699"/>
                  </a:solidFill>
                  <a:latin typeface="Spartan"/>
                  <a:ea typeface="Spartan"/>
                  <a:cs typeface="Spartan"/>
                  <a:sym typeface="Spartan"/>
                </a:rPr>
                <a:t>Solution 3</a:t>
              </a:r>
              <a:endParaRPr/>
            </a:p>
          </p:txBody>
        </p:sp>
        <p:sp>
          <p:nvSpPr>
            <p:cNvPr id="149" name="Google Shape;149;p4"/>
            <p:cNvSpPr txBox="1"/>
            <p:nvPr/>
          </p:nvSpPr>
          <p:spPr>
            <a:xfrm>
              <a:off x="0" y="7265252"/>
              <a:ext cx="9158668" cy="592086"/>
            </a:xfrm>
            <a:prstGeom prst="rect">
              <a:avLst/>
            </a:prstGeom>
            <a:noFill/>
            <a:ln>
              <a:noFill/>
            </a:ln>
          </p:spPr>
          <p:txBody>
            <a:bodyPr anchorCtr="0" anchor="t" bIns="0" lIns="0" spcFirstLastPara="1" rIns="0" wrap="square" tIns="0">
              <a:spAutoFit/>
            </a:bodyPr>
            <a:lstStyle/>
            <a:p>
              <a:pPr indent="0" lvl="0" marL="0" marR="0" rtl="0" algn="l">
                <a:lnSpc>
                  <a:spcPct val="142008"/>
                </a:lnSpc>
                <a:spcBef>
                  <a:spcPts val="0"/>
                </a:spcBef>
                <a:spcAft>
                  <a:spcPts val="0"/>
                </a:spcAft>
                <a:buNone/>
              </a:pPr>
              <a:r>
                <a:rPr b="0" i="0" lang="en-US" sz="1733" u="none" cap="none" strike="noStrike">
                  <a:solidFill>
                    <a:srgbClr val="454699"/>
                  </a:solidFill>
                  <a:latin typeface="Roboto"/>
                  <a:ea typeface="Roboto"/>
                  <a:cs typeface="Roboto"/>
                  <a:sym typeface="Roboto"/>
                </a:rPr>
                <a:t>To display messages to the guests</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54699"/>
        </a:solidFill>
      </p:bgPr>
    </p:bg>
    <p:spTree>
      <p:nvGrpSpPr>
        <p:cNvPr id="153" name="Shape 153"/>
        <p:cNvGrpSpPr/>
        <p:nvPr/>
      </p:nvGrpSpPr>
      <p:grpSpPr>
        <a:xfrm>
          <a:off x="0" y="0"/>
          <a:ext cx="0" cy="0"/>
          <a:chOff x="0" y="0"/>
          <a:chExt cx="0" cy="0"/>
        </a:xfrm>
      </p:grpSpPr>
      <p:sp>
        <p:nvSpPr>
          <p:cNvPr id="154" name="Google Shape;154;p5"/>
          <p:cNvSpPr/>
          <p:nvPr/>
        </p:nvSpPr>
        <p:spPr>
          <a:xfrm>
            <a:off x="10272173" y="5577634"/>
            <a:ext cx="1220759" cy="628085"/>
          </a:xfrm>
          <a:custGeom>
            <a:rect b="b" l="l" r="r" t="t"/>
            <a:pathLst>
              <a:path extrusionOk="0" h="360680" w="701026">
                <a:moveTo>
                  <a:pt x="701026" y="180340"/>
                </a:moveTo>
                <a:cubicBezTo>
                  <a:pt x="701026" y="81280"/>
                  <a:pt x="621016" y="0"/>
                  <a:pt x="520686" y="0"/>
                </a:cubicBezTo>
                <a:lnTo>
                  <a:pt x="172720" y="0"/>
                </a:lnTo>
                <a:lnTo>
                  <a:pt x="172720" y="1270"/>
                </a:lnTo>
                <a:cubicBezTo>
                  <a:pt x="76200" y="5080"/>
                  <a:pt x="0" y="83820"/>
                  <a:pt x="0" y="180340"/>
                </a:cubicBezTo>
                <a:cubicBezTo>
                  <a:pt x="0" y="276860"/>
                  <a:pt x="77470" y="355600"/>
                  <a:pt x="172720" y="359410"/>
                </a:cubicBezTo>
                <a:lnTo>
                  <a:pt x="172720" y="360680"/>
                </a:lnTo>
                <a:lnTo>
                  <a:pt x="520685" y="360680"/>
                </a:lnTo>
                <a:cubicBezTo>
                  <a:pt x="619745" y="360680"/>
                  <a:pt x="701025" y="279400"/>
                  <a:pt x="701025" y="180340"/>
                </a:cubicBezTo>
                <a:close/>
              </a:path>
            </a:pathLst>
          </a:custGeom>
          <a:solidFill>
            <a:srgbClr val="F8F4EB">
              <a:alpha val="7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5" name="Google Shape;155;p5"/>
          <p:cNvPicPr preferRelativeResize="0"/>
          <p:nvPr/>
        </p:nvPicPr>
        <p:blipFill rotWithShape="1">
          <a:blip r:embed="rId3">
            <a:alphaModFix/>
          </a:blip>
          <a:srcRect b="0" l="0" r="0" t="0"/>
          <a:stretch/>
        </p:blipFill>
        <p:spPr>
          <a:xfrm>
            <a:off x="10905455" y="5633077"/>
            <a:ext cx="517200" cy="517200"/>
          </a:xfrm>
          <a:prstGeom prst="rect">
            <a:avLst/>
          </a:prstGeom>
          <a:noFill/>
          <a:ln>
            <a:noFill/>
          </a:ln>
        </p:spPr>
      </p:pic>
      <p:pic>
        <p:nvPicPr>
          <p:cNvPr id="156" name="Google Shape;156;p5"/>
          <p:cNvPicPr preferRelativeResize="0"/>
          <p:nvPr/>
        </p:nvPicPr>
        <p:blipFill rotWithShape="1">
          <a:blip r:embed="rId4">
            <a:alphaModFix/>
          </a:blip>
          <a:srcRect b="0" l="0" r="0" t="0"/>
          <a:stretch/>
        </p:blipFill>
        <p:spPr>
          <a:xfrm>
            <a:off x="10982417" y="5710038"/>
            <a:ext cx="363277" cy="363277"/>
          </a:xfrm>
          <a:prstGeom prst="rect">
            <a:avLst/>
          </a:prstGeom>
          <a:noFill/>
          <a:ln>
            <a:noFill/>
          </a:ln>
        </p:spPr>
      </p:pic>
      <p:pic>
        <p:nvPicPr>
          <p:cNvPr id="157" name="Google Shape;157;p5"/>
          <p:cNvPicPr preferRelativeResize="0"/>
          <p:nvPr/>
        </p:nvPicPr>
        <p:blipFill rotWithShape="1">
          <a:blip r:embed="rId5">
            <a:alphaModFix/>
          </a:blip>
          <a:srcRect b="0" l="0" r="0" t="0"/>
          <a:stretch/>
        </p:blipFill>
        <p:spPr>
          <a:xfrm rot="-5400000">
            <a:off x="-1267358" y="1837611"/>
            <a:ext cx="5069431" cy="2534716"/>
          </a:xfrm>
          <a:prstGeom prst="rect">
            <a:avLst/>
          </a:prstGeom>
          <a:noFill/>
          <a:ln>
            <a:noFill/>
          </a:ln>
        </p:spPr>
      </p:pic>
      <p:pic>
        <p:nvPicPr>
          <p:cNvPr id="158" name="Google Shape;158;p5"/>
          <p:cNvPicPr preferRelativeResize="0"/>
          <p:nvPr/>
        </p:nvPicPr>
        <p:blipFill rotWithShape="1">
          <a:blip r:embed="rId6">
            <a:alphaModFix/>
          </a:blip>
          <a:srcRect b="0" l="0" r="0" t="0"/>
          <a:stretch/>
        </p:blipFill>
        <p:spPr>
          <a:xfrm>
            <a:off x="4568634" y="1146293"/>
            <a:ext cx="1360867" cy="1360867"/>
          </a:xfrm>
          <a:prstGeom prst="rect">
            <a:avLst/>
          </a:prstGeom>
          <a:noFill/>
          <a:ln>
            <a:noFill/>
          </a:ln>
        </p:spPr>
      </p:pic>
      <p:grpSp>
        <p:nvGrpSpPr>
          <p:cNvPr id="159" name="Google Shape;159;p5"/>
          <p:cNvGrpSpPr/>
          <p:nvPr/>
        </p:nvGrpSpPr>
        <p:grpSpPr>
          <a:xfrm>
            <a:off x="594114" y="1650160"/>
            <a:ext cx="5215734" cy="2991682"/>
            <a:chOff x="0" y="0"/>
            <a:chExt cx="7981950" cy="4578350"/>
          </a:xfrm>
        </p:grpSpPr>
        <p:sp>
          <p:nvSpPr>
            <p:cNvPr id="160" name="Google Shape;160;p5"/>
            <p:cNvSpPr/>
            <p:nvPr/>
          </p:nvSpPr>
          <p:spPr>
            <a:xfrm>
              <a:off x="765810" y="21590"/>
              <a:ext cx="6451600" cy="4326890"/>
            </a:xfrm>
            <a:custGeom>
              <a:rect b="b" l="l" r="r" t="t"/>
              <a:pathLst>
                <a:path extrusionOk="0"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
            <p:cNvSpPr/>
            <p:nvPr/>
          </p:nvSpPr>
          <p:spPr>
            <a:xfrm>
              <a:off x="0" y="0"/>
              <a:ext cx="7981950" cy="4542790"/>
            </a:xfrm>
            <a:custGeom>
              <a:rect b="b" l="l" r="r" t="t"/>
              <a:pathLst>
                <a:path extrusionOk="0"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5"/>
            <p:cNvSpPr/>
            <p:nvPr/>
          </p:nvSpPr>
          <p:spPr>
            <a:xfrm>
              <a:off x="3460750" y="4349750"/>
              <a:ext cx="1059180" cy="96520"/>
            </a:xfrm>
            <a:custGeom>
              <a:rect b="b" l="l" r="r" t="t"/>
              <a:pathLst>
                <a:path extrusionOk="0"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5"/>
            <p:cNvSpPr/>
            <p:nvPr/>
          </p:nvSpPr>
          <p:spPr>
            <a:xfrm>
              <a:off x="163830" y="4542790"/>
              <a:ext cx="7654290" cy="35560"/>
            </a:xfrm>
            <a:custGeom>
              <a:rect b="b" l="l" r="r" t="t"/>
              <a:pathLst>
                <a:path extrusionOk="0"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
            <p:cNvSpPr/>
            <p:nvPr/>
          </p:nvSpPr>
          <p:spPr>
            <a:xfrm>
              <a:off x="962660" y="276860"/>
              <a:ext cx="6055360" cy="3789680"/>
            </a:xfrm>
            <a:custGeom>
              <a:rect b="b" l="l" r="r" t="t"/>
              <a:pathLst>
                <a:path extrusionOk="0" h="3789680" w="6055360">
                  <a:moveTo>
                    <a:pt x="0" y="0"/>
                  </a:moveTo>
                  <a:lnTo>
                    <a:pt x="6055360" y="0"/>
                  </a:lnTo>
                  <a:lnTo>
                    <a:pt x="6055360" y="3789680"/>
                  </a:lnTo>
                  <a:lnTo>
                    <a:pt x="0" y="3789680"/>
                  </a:lnTo>
                  <a:close/>
                </a:path>
              </a:pathLst>
            </a:custGeom>
            <a:blipFill rotWithShape="1">
              <a:blip r:embed="rId7">
                <a:alphaModFix/>
              </a:blip>
              <a:stretch>
                <a:fillRect b="-3650" l="-19384" r="0" t="-36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grpSp>
      <p:pic>
        <p:nvPicPr>
          <p:cNvPr id="165" name="Google Shape;165;p5"/>
          <p:cNvPicPr preferRelativeResize="0"/>
          <p:nvPr/>
        </p:nvPicPr>
        <p:blipFill rotWithShape="1">
          <a:blip r:embed="rId8">
            <a:alphaModFix/>
          </a:blip>
          <a:srcRect b="0" l="0" r="0" t="0"/>
          <a:stretch/>
        </p:blipFill>
        <p:spPr>
          <a:xfrm>
            <a:off x="3645676" y="5381085"/>
            <a:ext cx="503983" cy="503983"/>
          </a:xfrm>
          <a:prstGeom prst="rect">
            <a:avLst/>
          </a:prstGeom>
          <a:noFill/>
          <a:ln>
            <a:noFill/>
          </a:ln>
        </p:spPr>
      </p:pic>
      <p:pic>
        <p:nvPicPr>
          <p:cNvPr id="166" name="Google Shape;166;p5"/>
          <p:cNvPicPr preferRelativeResize="0"/>
          <p:nvPr/>
        </p:nvPicPr>
        <p:blipFill rotWithShape="1">
          <a:blip r:embed="rId9">
            <a:alphaModFix/>
          </a:blip>
          <a:srcRect b="0" l="0" r="0" t="0"/>
          <a:stretch/>
        </p:blipFill>
        <p:spPr>
          <a:xfrm rot="10800000">
            <a:off x="1665908" y="6339044"/>
            <a:ext cx="1037913" cy="518957"/>
          </a:xfrm>
          <a:prstGeom prst="rect">
            <a:avLst/>
          </a:prstGeom>
          <a:noFill/>
          <a:ln>
            <a:noFill/>
          </a:ln>
        </p:spPr>
      </p:pic>
      <p:grpSp>
        <p:nvGrpSpPr>
          <p:cNvPr id="167" name="Google Shape;167;p5"/>
          <p:cNvGrpSpPr/>
          <p:nvPr/>
        </p:nvGrpSpPr>
        <p:grpSpPr>
          <a:xfrm>
            <a:off x="7169387" y="2298315"/>
            <a:ext cx="3994669" cy="2407800"/>
            <a:chOff x="0" y="-57149"/>
            <a:chExt cx="7989337" cy="4815598"/>
          </a:xfrm>
        </p:grpSpPr>
        <p:sp>
          <p:nvSpPr>
            <p:cNvPr id="168" name="Google Shape;168;p5"/>
            <p:cNvSpPr txBox="1"/>
            <p:nvPr/>
          </p:nvSpPr>
          <p:spPr>
            <a:xfrm>
              <a:off x="0" y="-57149"/>
              <a:ext cx="7989337" cy="2124683"/>
            </a:xfrm>
            <a:prstGeom prst="rect">
              <a:avLst/>
            </a:prstGeom>
            <a:noFill/>
            <a:ln>
              <a:noFill/>
            </a:ln>
          </p:spPr>
          <p:txBody>
            <a:bodyPr anchorCtr="0" anchor="t" bIns="0" lIns="0" spcFirstLastPara="1" rIns="0" wrap="square" tIns="0">
              <a:spAutoFit/>
            </a:bodyPr>
            <a:lstStyle/>
            <a:p>
              <a:pPr indent="0" lvl="0" marL="0" marR="0" rtl="0" algn="l">
                <a:lnSpc>
                  <a:spcPct val="130033"/>
                </a:lnSpc>
                <a:spcBef>
                  <a:spcPts val="0"/>
                </a:spcBef>
                <a:spcAft>
                  <a:spcPts val="0"/>
                </a:spcAft>
                <a:buNone/>
              </a:pPr>
              <a:r>
                <a:rPr b="1" lang="en-US" sz="3333">
                  <a:solidFill>
                    <a:srgbClr val="F8F4EB"/>
                  </a:solidFill>
                  <a:latin typeface="Spartan"/>
                  <a:ea typeface="Spartan"/>
                  <a:cs typeface="Spartan"/>
                  <a:sym typeface="Spartan"/>
                </a:rPr>
                <a:t>The Answering Door Bell </a:t>
              </a:r>
              <a:endParaRPr/>
            </a:p>
          </p:txBody>
        </p:sp>
        <p:sp>
          <p:nvSpPr>
            <p:cNvPr id="169" name="Google Shape;169;p5"/>
            <p:cNvSpPr txBox="1"/>
            <p:nvPr/>
          </p:nvSpPr>
          <p:spPr>
            <a:xfrm>
              <a:off x="0" y="2242760"/>
              <a:ext cx="7989337" cy="2515689"/>
            </a:xfrm>
            <a:prstGeom prst="rect">
              <a:avLst/>
            </a:prstGeom>
            <a:noFill/>
            <a:ln>
              <a:noFill/>
            </a:ln>
          </p:spPr>
          <p:txBody>
            <a:bodyPr anchorCtr="0" anchor="t" bIns="0" lIns="0" spcFirstLastPara="1" rIns="0" wrap="square" tIns="0">
              <a:spAutoFit/>
            </a:bodyPr>
            <a:lstStyle/>
            <a:p>
              <a:pPr indent="0" lvl="0" marL="0" marR="0" rtl="0" algn="l">
                <a:lnSpc>
                  <a:spcPct val="142008"/>
                </a:lnSpc>
                <a:spcBef>
                  <a:spcPts val="0"/>
                </a:spcBef>
                <a:spcAft>
                  <a:spcPts val="0"/>
                </a:spcAft>
                <a:buNone/>
              </a:pPr>
              <a:r>
                <a:rPr lang="en-US" sz="1733">
                  <a:solidFill>
                    <a:srgbClr val="F8F4EB"/>
                  </a:solidFill>
                  <a:latin typeface="Roboto"/>
                  <a:ea typeface="Roboto"/>
                  <a:cs typeface="Roboto"/>
                  <a:sym typeface="Roboto"/>
                </a:rPr>
                <a:t>The third option fits the best and so the ADB was born – a simple device that could display messages to the guest using a remote ….</a:t>
              </a:r>
              <a:endParaRPr/>
            </a:p>
          </p:txBody>
        </p:sp>
      </p:grpSp>
      <p:pic>
        <p:nvPicPr>
          <p:cNvPr id="170" name="Google Shape;170;p5"/>
          <p:cNvPicPr preferRelativeResize="0"/>
          <p:nvPr/>
        </p:nvPicPr>
        <p:blipFill rotWithShape="1">
          <a:blip r:embed="rId10">
            <a:alphaModFix/>
          </a:blip>
          <a:srcRect b="0" l="0" r="0" t="0"/>
          <a:stretch/>
        </p:blipFill>
        <p:spPr>
          <a:xfrm>
            <a:off x="1223156" y="1837626"/>
            <a:ext cx="3956821" cy="246977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4EB"/>
        </a:solidFill>
      </p:bgPr>
    </p:bg>
    <p:spTree>
      <p:nvGrpSpPr>
        <p:cNvPr id="174" name="Shape 174"/>
        <p:cNvGrpSpPr/>
        <p:nvPr/>
      </p:nvGrpSpPr>
      <p:grpSpPr>
        <a:xfrm>
          <a:off x="0" y="0"/>
          <a:ext cx="0" cy="0"/>
          <a:chOff x="0" y="0"/>
          <a:chExt cx="0" cy="0"/>
        </a:xfrm>
      </p:grpSpPr>
      <p:pic>
        <p:nvPicPr>
          <p:cNvPr id="175" name="Google Shape;175;p6"/>
          <p:cNvPicPr preferRelativeResize="0"/>
          <p:nvPr/>
        </p:nvPicPr>
        <p:blipFill rotWithShape="1">
          <a:blip r:embed="rId3">
            <a:alphaModFix/>
          </a:blip>
          <a:srcRect b="0" l="0" r="0" t="0"/>
          <a:stretch/>
        </p:blipFill>
        <p:spPr>
          <a:xfrm flipH="1">
            <a:off x="0" y="5885184"/>
            <a:ext cx="972817" cy="972817"/>
          </a:xfrm>
          <a:prstGeom prst="rect">
            <a:avLst/>
          </a:prstGeom>
          <a:noFill/>
          <a:ln>
            <a:noFill/>
          </a:ln>
        </p:spPr>
      </p:pic>
      <p:pic>
        <p:nvPicPr>
          <p:cNvPr id="176" name="Google Shape;176;p6"/>
          <p:cNvPicPr preferRelativeResize="0"/>
          <p:nvPr/>
        </p:nvPicPr>
        <p:blipFill rotWithShape="1">
          <a:blip r:embed="rId4">
            <a:alphaModFix/>
          </a:blip>
          <a:srcRect b="0" l="0" r="0" t="0"/>
          <a:stretch/>
        </p:blipFill>
        <p:spPr>
          <a:xfrm rot="-5400000">
            <a:off x="11079503" y="0"/>
            <a:ext cx="1112497" cy="1112497"/>
          </a:xfrm>
          <a:prstGeom prst="rect">
            <a:avLst/>
          </a:prstGeom>
          <a:noFill/>
          <a:ln>
            <a:noFill/>
          </a:ln>
        </p:spPr>
      </p:pic>
      <p:sp>
        <p:nvSpPr>
          <p:cNvPr id="177" name="Google Shape;177;p6"/>
          <p:cNvSpPr/>
          <p:nvPr/>
        </p:nvSpPr>
        <p:spPr>
          <a:xfrm>
            <a:off x="10272173" y="5577634"/>
            <a:ext cx="1220759" cy="628085"/>
          </a:xfrm>
          <a:custGeom>
            <a:rect b="b" l="l" r="r" t="t"/>
            <a:pathLst>
              <a:path extrusionOk="0" h="360680" w="701026">
                <a:moveTo>
                  <a:pt x="701026" y="180340"/>
                </a:moveTo>
                <a:cubicBezTo>
                  <a:pt x="701026" y="81280"/>
                  <a:pt x="621016" y="0"/>
                  <a:pt x="520686" y="0"/>
                </a:cubicBezTo>
                <a:lnTo>
                  <a:pt x="172720" y="0"/>
                </a:lnTo>
                <a:lnTo>
                  <a:pt x="172720" y="1270"/>
                </a:lnTo>
                <a:cubicBezTo>
                  <a:pt x="76200" y="5080"/>
                  <a:pt x="0" y="83820"/>
                  <a:pt x="0" y="180340"/>
                </a:cubicBezTo>
                <a:cubicBezTo>
                  <a:pt x="0" y="276860"/>
                  <a:pt x="77470" y="355600"/>
                  <a:pt x="172720" y="359410"/>
                </a:cubicBezTo>
                <a:lnTo>
                  <a:pt x="172720" y="360680"/>
                </a:lnTo>
                <a:lnTo>
                  <a:pt x="520685" y="360680"/>
                </a:lnTo>
                <a:cubicBezTo>
                  <a:pt x="619745" y="360680"/>
                  <a:pt x="701025" y="279400"/>
                  <a:pt x="701025" y="180340"/>
                </a:cubicBezTo>
                <a:close/>
              </a:path>
            </a:pathLst>
          </a:custGeom>
          <a:solidFill>
            <a:srgbClr val="454699">
              <a:alpha val="7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8" name="Google Shape;178;p6"/>
          <p:cNvGrpSpPr/>
          <p:nvPr/>
        </p:nvGrpSpPr>
        <p:grpSpPr>
          <a:xfrm>
            <a:off x="10905455" y="5633077"/>
            <a:ext cx="517200" cy="517200"/>
            <a:chOff x="0" y="0"/>
            <a:chExt cx="1034400" cy="1034400"/>
          </a:xfrm>
        </p:grpSpPr>
        <p:pic>
          <p:nvPicPr>
            <p:cNvPr id="179" name="Google Shape;179;p6"/>
            <p:cNvPicPr preferRelativeResize="0"/>
            <p:nvPr/>
          </p:nvPicPr>
          <p:blipFill rotWithShape="1">
            <a:blip r:embed="rId5">
              <a:alphaModFix/>
            </a:blip>
            <a:srcRect b="0" l="0" r="0" t="0"/>
            <a:stretch/>
          </p:blipFill>
          <p:spPr>
            <a:xfrm>
              <a:off x="0" y="0"/>
              <a:ext cx="1034400" cy="1034400"/>
            </a:xfrm>
            <a:prstGeom prst="rect">
              <a:avLst/>
            </a:prstGeom>
            <a:noFill/>
            <a:ln>
              <a:noFill/>
            </a:ln>
          </p:spPr>
        </p:pic>
        <p:pic>
          <p:nvPicPr>
            <p:cNvPr id="180" name="Google Shape;180;p6"/>
            <p:cNvPicPr preferRelativeResize="0"/>
            <p:nvPr/>
          </p:nvPicPr>
          <p:blipFill rotWithShape="1">
            <a:blip r:embed="rId6">
              <a:alphaModFix/>
            </a:blip>
            <a:srcRect b="0" l="0" r="0" t="0"/>
            <a:stretch/>
          </p:blipFill>
          <p:spPr>
            <a:xfrm>
              <a:off x="153923" y="153923"/>
              <a:ext cx="726554" cy="726554"/>
            </a:xfrm>
            <a:prstGeom prst="rect">
              <a:avLst/>
            </a:prstGeom>
            <a:noFill/>
            <a:ln>
              <a:noFill/>
            </a:ln>
          </p:spPr>
        </p:pic>
      </p:grpSp>
      <p:grpSp>
        <p:nvGrpSpPr>
          <p:cNvPr id="181" name="Google Shape;181;p6"/>
          <p:cNvGrpSpPr/>
          <p:nvPr/>
        </p:nvGrpSpPr>
        <p:grpSpPr>
          <a:xfrm>
            <a:off x="1252217" y="1720508"/>
            <a:ext cx="3460917" cy="2610021"/>
            <a:chOff x="0" y="-57149"/>
            <a:chExt cx="6921833" cy="5220040"/>
          </a:xfrm>
        </p:grpSpPr>
        <p:sp>
          <p:nvSpPr>
            <p:cNvPr id="182" name="Google Shape;182;p6"/>
            <p:cNvSpPr txBox="1"/>
            <p:nvPr/>
          </p:nvSpPr>
          <p:spPr>
            <a:xfrm>
              <a:off x="0" y="-57149"/>
              <a:ext cx="6921833" cy="2124813"/>
            </a:xfrm>
            <a:prstGeom prst="rect">
              <a:avLst/>
            </a:prstGeom>
            <a:noFill/>
            <a:ln>
              <a:noFill/>
            </a:ln>
          </p:spPr>
          <p:txBody>
            <a:bodyPr anchorCtr="0" anchor="t" bIns="0" lIns="0" spcFirstLastPara="1" rIns="0" wrap="square" tIns="0">
              <a:spAutoFit/>
            </a:bodyPr>
            <a:lstStyle/>
            <a:p>
              <a:pPr indent="0" lvl="0" marL="0" marR="0" rtl="0" algn="l">
                <a:lnSpc>
                  <a:spcPct val="129994"/>
                </a:lnSpc>
                <a:spcBef>
                  <a:spcPts val="0"/>
                </a:spcBef>
                <a:spcAft>
                  <a:spcPts val="0"/>
                </a:spcAft>
                <a:buNone/>
              </a:pPr>
              <a:r>
                <a:rPr b="1" lang="en-US" sz="3334">
                  <a:solidFill>
                    <a:srgbClr val="454699"/>
                  </a:solidFill>
                  <a:latin typeface="Spartan"/>
                  <a:ea typeface="Spartan"/>
                  <a:cs typeface="Spartan"/>
                  <a:sym typeface="Spartan"/>
                </a:rPr>
                <a:t>Working of the doorbell</a:t>
              </a:r>
              <a:endParaRPr/>
            </a:p>
          </p:txBody>
        </p:sp>
        <p:sp>
          <p:nvSpPr>
            <p:cNvPr id="183" name="Google Shape;183;p6"/>
            <p:cNvSpPr txBox="1"/>
            <p:nvPr/>
          </p:nvSpPr>
          <p:spPr>
            <a:xfrm>
              <a:off x="0" y="2647202"/>
              <a:ext cx="6921833" cy="2515689"/>
            </a:xfrm>
            <a:prstGeom prst="rect">
              <a:avLst/>
            </a:prstGeom>
            <a:noFill/>
            <a:ln>
              <a:noFill/>
            </a:ln>
          </p:spPr>
          <p:txBody>
            <a:bodyPr anchorCtr="0" anchor="t" bIns="0" lIns="0" spcFirstLastPara="1" rIns="0" wrap="square" tIns="0">
              <a:spAutoFit/>
            </a:bodyPr>
            <a:lstStyle/>
            <a:p>
              <a:pPr indent="0" lvl="0" marL="0" marR="0" rtl="0" algn="l">
                <a:lnSpc>
                  <a:spcPct val="142008"/>
                </a:lnSpc>
                <a:spcBef>
                  <a:spcPts val="0"/>
                </a:spcBef>
                <a:spcAft>
                  <a:spcPts val="0"/>
                </a:spcAft>
                <a:buNone/>
              </a:pPr>
              <a:r>
                <a:rPr lang="en-US" sz="1733">
                  <a:solidFill>
                    <a:srgbClr val="454699"/>
                  </a:solidFill>
                  <a:latin typeface="Roboto"/>
                  <a:ea typeface="Roboto"/>
                  <a:cs typeface="Roboto"/>
                  <a:sym typeface="Roboto"/>
                </a:rPr>
                <a:t>The doorbell consists of a LCD display (outdoor unit, placed near the doorbell) and a remote to control the display</a:t>
              </a:r>
              <a:endParaRPr/>
            </a:p>
          </p:txBody>
        </p:sp>
      </p:grpSp>
      <p:grpSp>
        <p:nvGrpSpPr>
          <p:cNvPr id="184" name="Google Shape;184;p6"/>
          <p:cNvGrpSpPr/>
          <p:nvPr/>
        </p:nvGrpSpPr>
        <p:grpSpPr>
          <a:xfrm>
            <a:off x="6459119" y="1461002"/>
            <a:ext cx="4446337" cy="926743"/>
            <a:chOff x="0" y="0"/>
            <a:chExt cx="8892673" cy="1853485"/>
          </a:xfrm>
        </p:grpSpPr>
        <p:sp>
          <p:nvSpPr>
            <p:cNvPr id="185" name="Google Shape;185;p6"/>
            <p:cNvSpPr/>
            <p:nvPr/>
          </p:nvSpPr>
          <p:spPr>
            <a:xfrm rot="-5400000">
              <a:off x="3519594" y="-3519594"/>
              <a:ext cx="1853485" cy="8892673"/>
            </a:xfrm>
            <a:custGeom>
              <a:rect b="b" l="l" r="r" t="t"/>
              <a:pathLst>
                <a:path extrusionOk="0" h="3168475" w="660400">
                  <a:moveTo>
                    <a:pt x="535940" y="3168475"/>
                  </a:moveTo>
                  <a:lnTo>
                    <a:pt x="124460" y="3168475"/>
                  </a:lnTo>
                  <a:cubicBezTo>
                    <a:pt x="55880" y="3168475"/>
                    <a:pt x="0" y="3112595"/>
                    <a:pt x="0" y="3044015"/>
                  </a:cubicBezTo>
                  <a:lnTo>
                    <a:pt x="0" y="124460"/>
                  </a:lnTo>
                  <a:cubicBezTo>
                    <a:pt x="0" y="55880"/>
                    <a:pt x="55880" y="0"/>
                    <a:pt x="124460" y="0"/>
                  </a:cubicBezTo>
                  <a:lnTo>
                    <a:pt x="535940" y="0"/>
                  </a:lnTo>
                  <a:cubicBezTo>
                    <a:pt x="604520" y="0"/>
                    <a:pt x="660400" y="55880"/>
                    <a:pt x="660400" y="124460"/>
                  </a:cubicBezTo>
                  <a:lnTo>
                    <a:pt x="660400" y="3044015"/>
                  </a:lnTo>
                  <a:cubicBezTo>
                    <a:pt x="660400" y="3112595"/>
                    <a:pt x="604520" y="3168475"/>
                    <a:pt x="535940" y="3168475"/>
                  </a:cubicBezTo>
                  <a:close/>
                </a:path>
              </a:pathLst>
            </a:custGeom>
            <a:solidFill>
              <a:srgbClr val="FFBB56">
                <a:alpha val="2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6"/>
            <p:cNvSpPr/>
            <p:nvPr/>
          </p:nvSpPr>
          <p:spPr>
            <a:xfrm>
              <a:off x="0" y="0"/>
              <a:ext cx="2761436" cy="1853485"/>
            </a:xfrm>
            <a:custGeom>
              <a:rect b="b" l="l" r="r" t="t"/>
              <a:pathLst>
                <a:path extrusionOk="0" h="660400" w="983905">
                  <a:moveTo>
                    <a:pt x="859445" y="660400"/>
                  </a:moveTo>
                  <a:lnTo>
                    <a:pt x="124460" y="660400"/>
                  </a:lnTo>
                  <a:cubicBezTo>
                    <a:pt x="55880" y="660400"/>
                    <a:pt x="0" y="604520"/>
                    <a:pt x="0" y="535940"/>
                  </a:cubicBezTo>
                  <a:lnTo>
                    <a:pt x="0" y="124460"/>
                  </a:lnTo>
                  <a:cubicBezTo>
                    <a:pt x="0" y="55880"/>
                    <a:pt x="55880" y="0"/>
                    <a:pt x="124460" y="0"/>
                  </a:cubicBezTo>
                  <a:lnTo>
                    <a:pt x="859445" y="0"/>
                  </a:lnTo>
                  <a:cubicBezTo>
                    <a:pt x="928025" y="0"/>
                    <a:pt x="983905" y="55880"/>
                    <a:pt x="983905" y="124460"/>
                  </a:cubicBezTo>
                  <a:lnTo>
                    <a:pt x="983905" y="535940"/>
                  </a:lnTo>
                  <a:cubicBezTo>
                    <a:pt x="983905" y="604520"/>
                    <a:pt x="928025" y="660400"/>
                    <a:pt x="859445" y="660400"/>
                  </a:cubicBezTo>
                  <a:close/>
                </a:path>
              </a:pathLst>
            </a:custGeom>
            <a:solidFill>
              <a:srgbClr val="FFB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 name="Google Shape;187;p6"/>
          <p:cNvSpPr txBox="1"/>
          <p:nvPr/>
        </p:nvSpPr>
        <p:spPr>
          <a:xfrm>
            <a:off x="7882488" y="1613375"/>
            <a:ext cx="2877600" cy="577200"/>
          </a:xfrm>
          <a:prstGeom prst="rect">
            <a:avLst/>
          </a:prstGeom>
          <a:noFill/>
          <a:ln>
            <a:noFill/>
          </a:ln>
        </p:spPr>
        <p:txBody>
          <a:bodyPr anchorCtr="0" anchor="t" bIns="0" lIns="0" spcFirstLastPara="1" rIns="0" wrap="square" tIns="0">
            <a:spAutoFit/>
          </a:bodyPr>
          <a:lstStyle/>
          <a:p>
            <a:pPr indent="0" lvl="0" marL="0" marR="0" rtl="0" algn="r">
              <a:lnSpc>
                <a:spcPct val="141991"/>
              </a:lnSpc>
              <a:spcBef>
                <a:spcPts val="0"/>
              </a:spcBef>
              <a:spcAft>
                <a:spcPts val="0"/>
              </a:spcAft>
              <a:buNone/>
            </a:pPr>
            <a:r>
              <a:rPr lang="en-US" sz="1550">
                <a:solidFill>
                  <a:srgbClr val="454699"/>
                </a:solidFill>
                <a:latin typeface="Roboto"/>
                <a:ea typeface="Roboto"/>
                <a:cs typeface="Roboto"/>
                <a:sym typeface="Roboto"/>
              </a:rPr>
              <a:t>On hearing the doorbell, the user presses a button on the remote </a:t>
            </a:r>
            <a:endParaRPr sz="1550"/>
          </a:p>
        </p:txBody>
      </p:sp>
      <p:sp>
        <p:nvSpPr>
          <p:cNvPr id="188" name="Google Shape;188;p6"/>
          <p:cNvSpPr txBox="1"/>
          <p:nvPr/>
        </p:nvSpPr>
        <p:spPr>
          <a:xfrm>
            <a:off x="6706500" y="1747735"/>
            <a:ext cx="885957" cy="308482"/>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lang="en-US" sz="2000">
                <a:solidFill>
                  <a:srgbClr val="454699"/>
                </a:solidFill>
                <a:latin typeface="Spartan"/>
                <a:ea typeface="Spartan"/>
                <a:cs typeface="Spartan"/>
                <a:sym typeface="Spartan"/>
              </a:rPr>
              <a:t>Step 1</a:t>
            </a:r>
            <a:endParaRPr/>
          </a:p>
        </p:txBody>
      </p:sp>
      <p:grpSp>
        <p:nvGrpSpPr>
          <p:cNvPr id="189" name="Google Shape;189;p6"/>
          <p:cNvGrpSpPr/>
          <p:nvPr/>
        </p:nvGrpSpPr>
        <p:grpSpPr>
          <a:xfrm>
            <a:off x="6459119" y="2715837"/>
            <a:ext cx="4446337" cy="926743"/>
            <a:chOff x="0" y="0"/>
            <a:chExt cx="8892673" cy="1853485"/>
          </a:xfrm>
        </p:grpSpPr>
        <p:sp>
          <p:nvSpPr>
            <p:cNvPr id="190" name="Google Shape;190;p6"/>
            <p:cNvSpPr/>
            <p:nvPr/>
          </p:nvSpPr>
          <p:spPr>
            <a:xfrm rot="-5400000">
              <a:off x="3519594" y="-3519594"/>
              <a:ext cx="1853485" cy="8892673"/>
            </a:xfrm>
            <a:custGeom>
              <a:rect b="b" l="l" r="r" t="t"/>
              <a:pathLst>
                <a:path extrusionOk="0" h="3168475" w="660400">
                  <a:moveTo>
                    <a:pt x="535940" y="3168475"/>
                  </a:moveTo>
                  <a:lnTo>
                    <a:pt x="124460" y="3168475"/>
                  </a:lnTo>
                  <a:cubicBezTo>
                    <a:pt x="55880" y="3168475"/>
                    <a:pt x="0" y="3112595"/>
                    <a:pt x="0" y="3044015"/>
                  </a:cubicBezTo>
                  <a:lnTo>
                    <a:pt x="0" y="124460"/>
                  </a:lnTo>
                  <a:cubicBezTo>
                    <a:pt x="0" y="55880"/>
                    <a:pt x="55880" y="0"/>
                    <a:pt x="124460" y="0"/>
                  </a:cubicBezTo>
                  <a:lnTo>
                    <a:pt x="535940" y="0"/>
                  </a:lnTo>
                  <a:cubicBezTo>
                    <a:pt x="604520" y="0"/>
                    <a:pt x="660400" y="55880"/>
                    <a:pt x="660400" y="124460"/>
                  </a:cubicBezTo>
                  <a:lnTo>
                    <a:pt x="660400" y="3044015"/>
                  </a:lnTo>
                  <a:cubicBezTo>
                    <a:pt x="660400" y="3112595"/>
                    <a:pt x="604520" y="3168475"/>
                    <a:pt x="535940" y="3168475"/>
                  </a:cubicBezTo>
                  <a:close/>
                </a:path>
              </a:pathLst>
            </a:custGeom>
            <a:solidFill>
              <a:srgbClr val="FFBB56">
                <a:alpha val="2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6"/>
            <p:cNvSpPr/>
            <p:nvPr/>
          </p:nvSpPr>
          <p:spPr>
            <a:xfrm>
              <a:off x="0" y="0"/>
              <a:ext cx="2761436" cy="1853485"/>
            </a:xfrm>
            <a:custGeom>
              <a:rect b="b" l="l" r="r" t="t"/>
              <a:pathLst>
                <a:path extrusionOk="0" h="660400" w="983905">
                  <a:moveTo>
                    <a:pt x="859445" y="660400"/>
                  </a:moveTo>
                  <a:lnTo>
                    <a:pt x="124460" y="660400"/>
                  </a:lnTo>
                  <a:cubicBezTo>
                    <a:pt x="55880" y="660400"/>
                    <a:pt x="0" y="604520"/>
                    <a:pt x="0" y="535940"/>
                  </a:cubicBezTo>
                  <a:lnTo>
                    <a:pt x="0" y="124460"/>
                  </a:lnTo>
                  <a:cubicBezTo>
                    <a:pt x="0" y="55880"/>
                    <a:pt x="55880" y="0"/>
                    <a:pt x="124460" y="0"/>
                  </a:cubicBezTo>
                  <a:lnTo>
                    <a:pt x="859445" y="0"/>
                  </a:lnTo>
                  <a:cubicBezTo>
                    <a:pt x="928025" y="0"/>
                    <a:pt x="983905" y="55880"/>
                    <a:pt x="983905" y="124460"/>
                  </a:cubicBezTo>
                  <a:lnTo>
                    <a:pt x="983905" y="535940"/>
                  </a:lnTo>
                  <a:cubicBezTo>
                    <a:pt x="983905" y="604520"/>
                    <a:pt x="928025" y="660400"/>
                    <a:pt x="859445" y="660400"/>
                  </a:cubicBezTo>
                  <a:close/>
                </a:path>
              </a:pathLst>
            </a:custGeom>
            <a:solidFill>
              <a:srgbClr val="FFB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 name="Google Shape;192;p6"/>
          <p:cNvSpPr txBox="1"/>
          <p:nvPr/>
        </p:nvSpPr>
        <p:spPr>
          <a:xfrm>
            <a:off x="6459119" y="2984079"/>
            <a:ext cx="1321072" cy="298800"/>
          </a:xfrm>
          <a:prstGeom prst="rect">
            <a:avLst/>
          </a:prstGeom>
          <a:noFill/>
          <a:ln>
            <a:noFill/>
          </a:ln>
        </p:spPr>
        <p:txBody>
          <a:bodyPr anchorCtr="0" anchor="t" bIns="0" lIns="0" spcFirstLastPara="1" rIns="0" wrap="square" tIns="0">
            <a:spAutoFit/>
          </a:bodyPr>
          <a:lstStyle/>
          <a:p>
            <a:pPr indent="0" lvl="0" marL="0" marR="0" rtl="0" algn="ctr">
              <a:lnSpc>
                <a:spcPct val="155968"/>
              </a:lnSpc>
              <a:spcBef>
                <a:spcPts val="0"/>
              </a:spcBef>
              <a:spcAft>
                <a:spcPts val="0"/>
              </a:spcAft>
              <a:buNone/>
            </a:pPr>
            <a:r>
              <a:rPr b="1" lang="en-US" sz="1667">
                <a:solidFill>
                  <a:srgbClr val="454699"/>
                </a:solidFill>
                <a:latin typeface="Spartan"/>
                <a:ea typeface="Spartan"/>
                <a:cs typeface="Spartan"/>
                <a:sym typeface="Spartan"/>
              </a:rPr>
              <a:t>Processing </a:t>
            </a:r>
            <a:endParaRPr/>
          </a:p>
        </p:txBody>
      </p:sp>
      <p:grpSp>
        <p:nvGrpSpPr>
          <p:cNvPr id="193" name="Google Shape;193;p6"/>
          <p:cNvGrpSpPr/>
          <p:nvPr/>
        </p:nvGrpSpPr>
        <p:grpSpPr>
          <a:xfrm>
            <a:off x="6459119" y="3970671"/>
            <a:ext cx="4446337" cy="926743"/>
            <a:chOff x="0" y="0"/>
            <a:chExt cx="8892673" cy="1853485"/>
          </a:xfrm>
        </p:grpSpPr>
        <p:sp>
          <p:nvSpPr>
            <p:cNvPr id="194" name="Google Shape;194;p6"/>
            <p:cNvSpPr/>
            <p:nvPr/>
          </p:nvSpPr>
          <p:spPr>
            <a:xfrm rot="-5400000">
              <a:off x="3519594" y="-3519594"/>
              <a:ext cx="1853485" cy="8892673"/>
            </a:xfrm>
            <a:custGeom>
              <a:rect b="b" l="l" r="r" t="t"/>
              <a:pathLst>
                <a:path extrusionOk="0" h="3168475" w="660400">
                  <a:moveTo>
                    <a:pt x="535940" y="3168475"/>
                  </a:moveTo>
                  <a:lnTo>
                    <a:pt x="124460" y="3168475"/>
                  </a:lnTo>
                  <a:cubicBezTo>
                    <a:pt x="55880" y="3168475"/>
                    <a:pt x="0" y="3112595"/>
                    <a:pt x="0" y="3044015"/>
                  </a:cubicBezTo>
                  <a:lnTo>
                    <a:pt x="0" y="124460"/>
                  </a:lnTo>
                  <a:cubicBezTo>
                    <a:pt x="0" y="55880"/>
                    <a:pt x="55880" y="0"/>
                    <a:pt x="124460" y="0"/>
                  </a:cubicBezTo>
                  <a:lnTo>
                    <a:pt x="535940" y="0"/>
                  </a:lnTo>
                  <a:cubicBezTo>
                    <a:pt x="604520" y="0"/>
                    <a:pt x="660400" y="55880"/>
                    <a:pt x="660400" y="124460"/>
                  </a:cubicBezTo>
                  <a:lnTo>
                    <a:pt x="660400" y="3044015"/>
                  </a:lnTo>
                  <a:cubicBezTo>
                    <a:pt x="660400" y="3112595"/>
                    <a:pt x="604520" y="3168475"/>
                    <a:pt x="535940" y="3168475"/>
                  </a:cubicBezTo>
                  <a:close/>
                </a:path>
              </a:pathLst>
            </a:custGeom>
            <a:solidFill>
              <a:srgbClr val="FFBB56">
                <a:alpha val="2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
            <p:cNvSpPr/>
            <p:nvPr/>
          </p:nvSpPr>
          <p:spPr>
            <a:xfrm>
              <a:off x="0" y="0"/>
              <a:ext cx="2761436" cy="1853485"/>
            </a:xfrm>
            <a:custGeom>
              <a:rect b="b" l="l" r="r" t="t"/>
              <a:pathLst>
                <a:path extrusionOk="0" h="660400" w="983905">
                  <a:moveTo>
                    <a:pt x="859445" y="660400"/>
                  </a:moveTo>
                  <a:lnTo>
                    <a:pt x="124460" y="660400"/>
                  </a:lnTo>
                  <a:cubicBezTo>
                    <a:pt x="55880" y="660400"/>
                    <a:pt x="0" y="604520"/>
                    <a:pt x="0" y="535940"/>
                  </a:cubicBezTo>
                  <a:lnTo>
                    <a:pt x="0" y="124460"/>
                  </a:lnTo>
                  <a:cubicBezTo>
                    <a:pt x="0" y="55880"/>
                    <a:pt x="55880" y="0"/>
                    <a:pt x="124460" y="0"/>
                  </a:cubicBezTo>
                  <a:lnTo>
                    <a:pt x="859445" y="0"/>
                  </a:lnTo>
                  <a:cubicBezTo>
                    <a:pt x="928025" y="0"/>
                    <a:pt x="983905" y="55880"/>
                    <a:pt x="983905" y="124460"/>
                  </a:cubicBezTo>
                  <a:lnTo>
                    <a:pt x="983905" y="535940"/>
                  </a:lnTo>
                  <a:cubicBezTo>
                    <a:pt x="983905" y="604520"/>
                    <a:pt x="928025" y="660400"/>
                    <a:pt x="859445" y="660400"/>
                  </a:cubicBezTo>
                  <a:close/>
                </a:path>
              </a:pathLst>
            </a:custGeom>
            <a:solidFill>
              <a:srgbClr val="FFB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6" name="Google Shape;196;p6"/>
          <p:cNvSpPr txBox="1"/>
          <p:nvPr/>
        </p:nvSpPr>
        <p:spPr>
          <a:xfrm>
            <a:off x="6706500" y="4257405"/>
            <a:ext cx="885957" cy="308482"/>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lang="en-US" sz="2000">
                <a:solidFill>
                  <a:srgbClr val="454699"/>
                </a:solidFill>
                <a:latin typeface="Spartan"/>
                <a:ea typeface="Spartan"/>
                <a:cs typeface="Spartan"/>
                <a:sym typeface="Spartan"/>
              </a:rPr>
              <a:t>Step 2</a:t>
            </a:r>
            <a:endParaRPr/>
          </a:p>
        </p:txBody>
      </p:sp>
      <p:sp>
        <p:nvSpPr>
          <p:cNvPr id="197" name="Google Shape;197;p6"/>
          <p:cNvSpPr txBox="1"/>
          <p:nvPr/>
        </p:nvSpPr>
        <p:spPr>
          <a:xfrm>
            <a:off x="7882500" y="2868700"/>
            <a:ext cx="2877600" cy="621000"/>
          </a:xfrm>
          <a:prstGeom prst="rect">
            <a:avLst/>
          </a:prstGeom>
          <a:noFill/>
          <a:ln>
            <a:noFill/>
          </a:ln>
        </p:spPr>
        <p:txBody>
          <a:bodyPr anchorCtr="0" anchor="t" bIns="0" lIns="0" spcFirstLastPara="1" rIns="0" wrap="square" tIns="0">
            <a:spAutoFit/>
          </a:bodyPr>
          <a:lstStyle/>
          <a:p>
            <a:pPr indent="0" lvl="0" marL="0" marR="0" rtl="0" algn="r">
              <a:lnSpc>
                <a:spcPct val="141991"/>
              </a:lnSpc>
              <a:spcBef>
                <a:spcPts val="0"/>
              </a:spcBef>
              <a:spcAft>
                <a:spcPts val="0"/>
              </a:spcAft>
              <a:buNone/>
            </a:pPr>
            <a:r>
              <a:rPr lang="en-US" sz="1667">
                <a:solidFill>
                  <a:srgbClr val="454699"/>
                </a:solidFill>
                <a:latin typeface="Roboto"/>
                <a:ea typeface="Roboto"/>
                <a:cs typeface="Roboto"/>
                <a:sym typeface="Roboto"/>
              </a:rPr>
              <a:t>(Each button is programmed to display a specific message)</a:t>
            </a:r>
            <a:endParaRPr/>
          </a:p>
        </p:txBody>
      </p:sp>
      <p:sp>
        <p:nvSpPr>
          <p:cNvPr id="198" name="Google Shape;198;p6"/>
          <p:cNvSpPr txBox="1"/>
          <p:nvPr/>
        </p:nvSpPr>
        <p:spPr>
          <a:xfrm>
            <a:off x="7882500" y="4123038"/>
            <a:ext cx="2877600" cy="577200"/>
          </a:xfrm>
          <a:prstGeom prst="rect">
            <a:avLst/>
          </a:prstGeom>
          <a:noFill/>
          <a:ln>
            <a:noFill/>
          </a:ln>
        </p:spPr>
        <p:txBody>
          <a:bodyPr anchorCtr="0" anchor="t" bIns="0" lIns="0" spcFirstLastPara="1" rIns="0" wrap="square" tIns="0">
            <a:spAutoFit/>
          </a:bodyPr>
          <a:lstStyle/>
          <a:p>
            <a:pPr indent="0" lvl="0" marL="0" marR="0" rtl="0" algn="r">
              <a:lnSpc>
                <a:spcPct val="141991"/>
              </a:lnSpc>
              <a:spcBef>
                <a:spcPts val="0"/>
              </a:spcBef>
              <a:spcAft>
                <a:spcPts val="0"/>
              </a:spcAft>
              <a:buNone/>
            </a:pPr>
            <a:r>
              <a:rPr lang="en-US" sz="1550">
                <a:solidFill>
                  <a:srgbClr val="454699"/>
                </a:solidFill>
                <a:latin typeface="Roboto"/>
                <a:ea typeface="Roboto"/>
                <a:cs typeface="Roboto"/>
                <a:sym typeface="Roboto"/>
              </a:rPr>
              <a:t>The specific message is displayed on the screen outside</a:t>
            </a:r>
            <a:endParaRPr sz="155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54699"/>
        </a:solidFill>
      </p:bgPr>
    </p:bg>
    <p:spTree>
      <p:nvGrpSpPr>
        <p:cNvPr id="202" name="Shape 202"/>
        <p:cNvGrpSpPr/>
        <p:nvPr/>
      </p:nvGrpSpPr>
      <p:grpSpPr>
        <a:xfrm>
          <a:off x="0" y="0"/>
          <a:ext cx="0" cy="0"/>
          <a:chOff x="0" y="0"/>
          <a:chExt cx="0" cy="0"/>
        </a:xfrm>
      </p:grpSpPr>
      <p:grpSp>
        <p:nvGrpSpPr>
          <p:cNvPr id="203" name="Google Shape;203;p7"/>
          <p:cNvGrpSpPr/>
          <p:nvPr/>
        </p:nvGrpSpPr>
        <p:grpSpPr>
          <a:xfrm>
            <a:off x="10673042" y="5958008"/>
            <a:ext cx="1220760" cy="628085"/>
            <a:chOff x="15408259" y="8366452"/>
            <a:chExt cx="1831140" cy="942127"/>
          </a:xfrm>
        </p:grpSpPr>
        <p:sp>
          <p:nvSpPr>
            <p:cNvPr id="204" name="Google Shape;204;p7"/>
            <p:cNvSpPr/>
            <p:nvPr/>
          </p:nvSpPr>
          <p:spPr>
            <a:xfrm>
              <a:off x="15408259" y="8366452"/>
              <a:ext cx="1831140" cy="942127"/>
            </a:xfrm>
            <a:custGeom>
              <a:rect b="b" l="l" r="r" t="t"/>
              <a:pathLst>
                <a:path extrusionOk="0" h="360680" w="701026">
                  <a:moveTo>
                    <a:pt x="701026" y="180340"/>
                  </a:moveTo>
                  <a:cubicBezTo>
                    <a:pt x="701026" y="81280"/>
                    <a:pt x="621016" y="0"/>
                    <a:pt x="520686" y="0"/>
                  </a:cubicBezTo>
                  <a:lnTo>
                    <a:pt x="172720" y="0"/>
                  </a:lnTo>
                  <a:lnTo>
                    <a:pt x="172720" y="1270"/>
                  </a:lnTo>
                  <a:cubicBezTo>
                    <a:pt x="76200" y="5080"/>
                    <a:pt x="0" y="83820"/>
                    <a:pt x="0" y="180340"/>
                  </a:cubicBezTo>
                  <a:cubicBezTo>
                    <a:pt x="0" y="276860"/>
                    <a:pt x="77470" y="355600"/>
                    <a:pt x="172720" y="359410"/>
                  </a:cubicBezTo>
                  <a:lnTo>
                    <a:pt x="172720" y="360680"/>
                  </a:lnTo>
                  <a:lnTo>
                    <a:pt x="520685" y="360680"/>
                  </a:lnTo>
                  <a:cubicBezTo>
                    <a:pt x="619745" y="360680"/>
                    <a:pt x="701025" y="279400"/>
                    <a:pt x="701025" y="180340"/>
                  </a:cubicBezTo>
                  <a:close/>
                </a:path>
              </a:pathLst>
            </a:custGeom>
            <a:solidFill>
              <a:srgbClr val="F8F4EB">
                <a:alpha val="7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5" name="Google Shape;205;p7"/>
            <p:cNvGrpSpPr/>
            <p:nvPr/>
          </p:nvGrpSpPr>
          <p:grpSpPr>
            <a:xfrm>
              <a:off x="16358183" y="8449615"/>
              <a:ext cx="775800" cy="775800"/>
              <a:chOff x="0" y="0"/>
              <a:chExt cx="1034400" cy="1034400"/>
            </a:xfrm>
          </p:grpSpPr>
          <p:pic>
            <p:nvPicPr>
              <p:cNvPr id="206" name="Google Shape;206;p7"/>
              <p:cNvPicPr preferRelativeResize="0"/>
              <p:nvPr/>
            </p:nvPicPr>
            <p:blipFill rotWithShape="1">
              <a:blip r:embed="rId3">
                <a:alphaModFix/>
              </a:blip>
              <a:srcRect b="0" l="0" r="0" t="0"/>
              <a:stretch/>
            </p:blipFill>
            <p:spPr>
              <a:xfrm>
                <a:off x="0" y="0"/>
                <a:ext cx="1034400" cy="1034400"/>
              </a:xfrm>
              <a:prstGeom prst="rect">
                <a:avLst/>
              </a:prstGeom>
              <a:noFill/>
              <a:ln>
                <a:noFill/>
              </a:ln>
            </p:spPr>
          </p:pic>
          <p:pic>
            <p:nvPicPr>
              <p:cNvPr id="207" name="Google Shape;207;p7"/>
              <p:cNvPicPr preferRelativeResize="0"/>
              <p:nvPr/>
            </p:nvPicPr>
            <p:blipFill rotWithShape="1">
              <a:blip r:embed="rId4">
                <a:alphaModFix/>
              </a:blip>
              <a:srcRect b="0" l="0" r="0" t="0"/>
              <a:stretch/>
            </p:blipFill>
            <p:spPr>
              <a:xfrm>
                <a:off x="153923" y="153923"/>
                <a:ext cx="726554" cy="726554"/>
              </a:xfrm>
              <a:prstGeom prst="rect">
                <a:avLst/>
              </a:prstGeom>
              <a:noFill/>
              <a:ln>
                <a:noFill/>
              </a:ln>
            </p:spPr>
          </p:pic>
        </p:grpSp>
      </p:grpSp>
      <p:pic>
        <p:nvPicPr>
          <p:cNvPr id="208" name="Google Shape;208;p7"/>
          <p:cNvPicPr preferRelativeResize="0"/>
          <p:nvPr/>
        </p:nvPicPr>
        <p:blipFill rotWithShape="1">
          <a:blip r:embed="rId5">
            <a:alphaModFix/>
          </a:blip>
          <a:srcRect b="0" l="0" r="0" t="0"/>
          <a:stretch/>
        </p:blipFill>
        <p:spPr>
          <a:xfrm flipH="1" rot="5400000">
            <a:off x="0" y="0"/>
            <a:ext cx="1336238" cy="1336238"/>
          </a:xfrm>
          <a:prstGeom prst="rect">
            <a:avLst/>
          </a:prstGeom>
          <a:noFill/>
          <a:ln>
            <a:noFill/>
          </a:ln>
        </p:spPr>
      </p:pic>
      <p:sp>
        <p:nvSpPr>
          <p:cNvPr id="209" name="Google Shape;209;p7"/>
          <p:cNvSpPr txBox="1"/>
          <p:nvPr/>
        </p:nvSpPr>
        <p:spPr>
          <a:xfrm>
            <a:off x="1199133" y="1339478"/>
            <a:ext cx="5128359" cy="1659429"/>
          </a:xfrm>
          <a:prstGeom prst="rect">
            <a:avLst/>
          </a:prstGeom>
          <a:noFill/>
          <a:ln>
            <a:noFill/>
          </a:ln>
        </p:spPr>
        <p:txBody>
          <a:bodyPr anchorCtr="0" anchor="t" bIns="0" lIns="0" spcFirstLastPara="1" rIns="0" wrap="square" tIns="0">
            <a:spAutoFit/>
          </a:bodyPr>
          <a:lstStyle/>
          <a:p>
            <a:pPr indent="0" lvl="0" marL="0" marR="0" rtl="0" algn="l">
              <a:lnSpc>
                <a:spcPct val="125984"/>
              </a:lnSpc>
              <a:spcBef>
                <a:spcPts val="0"/>
              </a:spcBef>
              <a:spcAft>
                <a:spcPts val="0"/>
              </a:spcAft>
              <a:buNone/>
            </a:pPr>
            <a:r>
              <a:rPr b="1" lang="en-US" sz="5334">
                <a:solidFill>
                  <a:srgbClr val="E8B0E4"/>
                </a:solidFill>
                <a:latin typeface="Spartan"/>
                <a:ea typeface="Spartan"/>
                <a:cs typeface="Spartan"/>
                <a:sym typeface="Spartan"/>
              </a:rPr>
              <a:t>Review of the chairperson</a:t>
            </a:r>
            <a:endParaRPr/>
          </a:p>
        </p:txBody>
      </p:sp>
      <p:grpSp>
        <p:nvGrpSpPr>
          <p:cNvPr id="210" name="Google Shape;210;p7"/>
          <p:cNvGrpSpPr/>
          <p:nvPr/>
        </p:nvGrpSpPr>
        <p:grpSpPr>
          <a:xfrm>
            <a:off x="1329011" y="3492500"/>
            <a:ext cx="5146039" cy="2050818"/>
            <a:chOff x="0" y="-76200"/>
            <a:chExt cx="10292079" cy="4101635"/>
          </a:xfrm>
        </p:grpSpPr>
        <p:sp>
          <p:nvSpPr>
            <p:cNvPr id="211" name="Google Shape;211;p7"/>
            <p:cNvSpPr txBox="1"/>
            <p:nvPr/>
          </p:nvSpPr>
          <p:spPr>
            <a:xfrm>
              <a:off x="0" y="-76200"/>
              <a:ext cx="10292079" cy="4101635"/>
            </a:xfrm>
            <a:prstGeom prst="rect">
              <a:avLst/>
            </a:prstGeom>
            <a:noFill/>
            <a:ln>
              <a:noFill/>
            </a:ln>
          </p:spPr>
          <p:txBody>
            <a:bodyPr anchorCtr="0" anchor="t" bIns="0" lIns="0" spcFirstLastPara="1" rIns="0" wrap="square" tIns="0">
              <a:spAutoFit/>
            </a:bodyPr>
            <a:lstStyle/>
            <a:p>
              <a:pPr indent="0" lvl="0" marL="0" marR="0" rtl="0" algn="l">
                <a:lnSpc>
                  <a:spcPct val="141992"/>
                </a:lnSpc>
                <a:spcBef>
                  <a:spcPts val="0"/>
                </a:spcBef>
                <a:spcAft>
                  <a:spcPts val="0"/>
                </a:spcAft>
                <a:buNone/>
              </a:pPr>
              <a:r>
                <a:rPr lang="en-US" sz="1867">
                  <a:solidFill>
                    <a:srgbClr val="F8F4EB"/>
                  </a:solidFill>
                  <a:latin typeface="Roboto"/>
                  <a:ea typeface="Roboto"/>
                  <a:cs typeface="Roboto"/>
                  <a:sym typeface="Roboto"/>
                </a:rPr>
                <a:t>The first prototype was installed in the house of Mrs. Bhanumathi Neelakantan. Taking into consideration the feedback by Mam and other people, we identified some lacking features in the first prototype and they were eliminated in the upcoming prototypes …   </a:t>
              </a:r>
              <a:endParaRPr/>
            </a:p>
          </p:txBody>
        </p:sp>
        <p:sp>
          <p:nvSpPr>
            <p:cNvPr id="212" name="Google Shape;212;p7"/>
            <p:cNvSpPr txBox="1"/>
            <p:nvPr/>
          </p:nvSpPr>
          <p:spPr>
            <a:xfrm>
              <a:off x="0" y="1305166"/>
              <a:ext cx="10292079" cy="639150"/>
            </a:xfrm>
            <a:prstGeom prst="rect">
              <a:avLst/>
            </a:prstGeom>
            <a:noFill/>
            <a:ln>
              <a:noFill/>
            </a:ln>
          </p:spPr>
          <p:txBody>
            <a:bodyPr anchorCtr="0" anchor="t" bIns="0" lIns="0" spcFirstLastPara="1" rIns="0" wrap="square" tIns="0">
              <a:spAutoFit/>
            </a:bodyPr>
            <a:lstStyle/>
            <a:p>
              <a:pPr indent="0" lvl="0" marL="0" marR="0" rtl="0" algn="l">
                <a:lnSpc>
                  <a:spcPct val="141992"/>
                </a:lnSpc>
                <a:spcBef>
                  <a:spcPts val="0"/>
                </a:spcBef>
                <a:spcAft>
                  <a:spcPts val="0"/>
                </a:spcAft>
                <a:buNone/>
              </a:pPr>
              <a:r>
                <a:t/>
              </a:r>
              <a:endParaRPr sz="1867">
                <a:solidFill>
                  <a:srgbClr val="F8F4EB"/>
                </a:solidFill>
                <a:latin typeface="Roboto"/>
                <a:ea typeface="Roboto"/>
                <a:cs typeface="Roboto"/>
                <a:sym typeface="Roboto"/>
              </a:endParaRPr>
            </a:p>
          </p:txBody>
        </p:sp>
        <p:sp>
          <p:nvSpPr>
            <p:cNvPr id="213" name="Google Shape;213;p7"/>
            <p:cNvSpPr txBox="1"/>
            <p:nvPr/>
          </p:nvSpPr>
          <p:spPr>
            <a:xfrm>
              <a:off x="0" y="2686533"/>
              <a:ext cx="10292079" cy="639150"/>
            </a:xfrm>
            <a:prstGeom prst="rect">
              <a:avLst/>
            </a:prstGeom>
            <a:noFill/>
            <a:ln>
              <a:noFill/>
            </a:ln>
          </p:spPr>
          <p:txBody>
            <a:bodyPr anchorCtr="0" anchor="t" bIns="0" lIns="0" spcFirstLastPara="1" rIns="0" wrap="square" tIns="0">
              <a:spAutoFit/>
            </a:bodyPr>
            <a:lstStyle/>
            <a:p>
              <a:pPr indent="0" lvl="0" marL="0" marR="0" rtl="0" algn="l">
                <a:lnSpc>
                  <a:spcPct val="141992"/>
                </a:lnSpc>
                <a:spcBef>
                  <a:spcPts val="0"/>
                </a:spcBef>
                <a:spcAft>
                  <a:spcPts val="0"/>
                </a:spcAft>
                <a:buNone/>
              </a:pPr>
              <a:r>
                <a:t/>
              </a:r>
              <a:endParaRPr sz="1867">
                <a:solidFill>
                  <a:srgbClr val="F8F4EB"/>
                </a:solidFill>
                <a:latin typeface="Roboto"/>
                <a:ea typeface="Roboto"/>
                <a:cs typeface="Roboto"/>
                <a:sym typeface="Roboto"/>
              </a:endParaRPr>
            </a:p>
          </p:txBody>
        </p:sp>
      </p:grpSp>
      <p:pic>
        <p:nvPicPr>
          <p:cNvPr id="214" name="Google Shape;214;p7"/>
          <p:cNvPicPr preferRelativeResize="0"/>
          <p:nvPr/>
        </p:nvPicPr>
        <p:blipFill rotWithShape="1">
          <a:blip r:embed="rId6">
            <a:alphaModFix/>
          </a:blip>
          <a:srcRect b="0" l="0" r="0" t="0"/>
          <a:stretch/>
        </p:blipFill>
        <p:spPr>
          <a:xfrm>
            <a:off x="7519962" y="1508429"/>
            <a:ext cx="4387107" cy="3968143"/>
          </a:xfrm>
          <a:prstGeom prst="rect">
            <a:avLst/>
          </a:prstGeom>
          <a:noFill/>
          <a:ln cap="flat" cmpd="sng" w="9525">
            <a:solidFill>
              <a:srgbClr val="000000"/>
            </a:solidFill>
            <a:prstDash val="solid"/>
            <a:miter lim="800000"/>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4EB"/>
        </a:solidFill>
      </p:bgPr>
    </p:bg>
    <p:spTree>
      <p:nvGrpSpPr>
        <p:cNvPr id="218" name="Shape 218"/>
        <p:cNvGrpSpPr/>
        <p:nvPr/>
      </p:nvGrpSpPr>
      <p:grpSpPr>
        <a:xfrm>
          <a:off x="0" y="0"/>
          <a:ext cx="0" cy="0"/>
          <a:chOff x="0" y="0"/>
          <a:chExt cx="0" cy="0"/>
        </a:xfrm>
      </p:grpSpPr>
      <p:sp>
        <p:nvSpPr>
          <p:cNvPr id="219" name="Google Shape;219;p8"/>
          <p:cNvSpPr/>
          <p:nvPr/>
        </p:nvSpPr>
        <p:spPr>
          <a:xfrm>
            <a:off x="0" y="5582231"/>
            <a:ext cx="12192000" cy="1275769"/>
          </a:xfrm>
          <a:prstGeom prst="rect">
            <a:avLst/>
          </a:prstGeom>
          <a:solidFill>
            <a:srgbClr val="E8B0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
          <p:cNvSpPr/>
          <p:nvPr/>
        </p:nvSpPr>
        <p:spPr>
          <a:xfrm>
            <a:off x="10272173" y="5906073"/>
            <a:ext cx="1220759" cy="628085"/>
          </a:xfrm>
          <a:custGeom>
            <a:rect b="b" l="l" r="r" t="t"/>
            <a:pathLst>
              <a:path extrusionOk="0" h="360680" w="701026">
                <a:moveTo>
                  <a:pt x="701026" y="180340"/>
                </a:moveTo>
                <a:cubicBezTo>
                  <a:pt x="701026" y="81280"/>
                  <a:pt x="621016" y="0"/>
                  <a:pt x="520686" y="0"/>
                </a:cubicBezTo>
                <a:lnTo>
                  <a:pt x="172720" y="0"/>
                </a:lnTo>
                <a:lnTo>
                  <a:pt x="172720" y="1270"/>
                </a:lnTo>
                <a:cubicBezTo>
                  <a:pt x="76200" y="5080"/>
                  <a:pt x="0" y="83820"/>
                  <a:pt x="0" y="180340"/>
                </a:cubicBezTo>
                <a:cubicBezTo>
                  <a:pt x="0" y="276860"/>
                  <a:pt x="77470" y="355600"/>
                  <a:pt x="172720" y="359410"/>
                </a:cubicBezTo>
                <a:lnTo>
                  <a:pt x="172720" y="360680"/>
                </a:lnTo>
                <a:lnTo>
                  <a:pt x="520685" y="360680"/>
                </a:lnTo>
                <a:cubicBezTo>
                  <a:pt x="619745" y="360680"/>
                  <a:pt x="701025" y="279400"/>
                  <a:pt x="701025" y="180340"/>
                </a:cubicBezTo>
                <a:close/>
              </a:path>
            </a:pathLst>
          </a:custGeom>
          <a:solidFill>
            <a:srgbClr val="454699">
              <a:alpha val="7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1" name="Google Shape;221;p8"/>
          <p:cNvPicPr preferRelativeResize="0"/>
          <p:nvPr/>
        </p:nvPicPr>
        <p:blipFill rotWithShape="1">
          <a:blip r:embed="rId3">
            <a:alphaModFix/>
          </a:blip>
          <a:srcRect b="0" l="0" r="0" t="0"/>
          <a:stretch/>
        </p:blipFill>
        <p:spPr>
          <a:xfrm>
            <a:off x="10905455" y="5961515"/>
            <a:ext cx="517200" cy="517200"/>
          </a:xfrm>
          <a:prstGeom prst="rect">
            <a:avLst/>
          </a:prstGeom>
          <a:noFill/>
          <a:ln>
            <a:noFill/>
          </a:ln>
        </p:spPr>
      </p:pic>
      <p:pic>
        <p:nvPicPr>
          <p:cNvPr id="222" name="Google Shape;222;p8"/>
          <p:cNvPicPr preferRelativeResize="0"/>
          <p:nvPr/>
        </p:nvPicPr>
        <p:blipFill rotWithShape="1">
          <a:blip r:embed="rId4">
            <a:alphaModFix/>
          </a:blip>
          <a:srcRect b="0" l="0" r="0" t="0"/>
          <a:stretch/>
        </p:blipFill>
        <p:spPr>
          <a:xfrm>
            <a:off x="10982417" y="6038477"/>
            <a:ext cx="363277" cy="363277"/>
          </a:xfrm>
          <a:prstGeom prst="rect">
            <a:avLst/>
          </a:prstGeom>
          <a:noFill/>
          <a:ln>
            <a:noFill/>
          </a:ln>
        </p:spPr>
      </p:pic>
      <p:sp>
        <p:nvSpPr>
          <p:cNvPr id="223" name="Google Shape;223;p8"/>
          <p:cNvSpPr/>
          <p:nvPr/>
        </p:nvSpPr>
        <p:spPr>
          <a:xfrm>
            <a:off x="0" y="2589615"/>
            <a:ext cx="12192000" cy="2992616"/>
          </a:xfrm>
          <a:prstGeom prst="rect">
            <a:avLst/>
          </a:prstGeom>
          <a:solidFill>
            <a:srgbClr val="4546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4" name="Google Shape;224;p8"/>
          <p:cNvGrpSpPr/>
          <p:nvPr/>
        </p:nvGrpSpPr>
        <p:grpSpPr>
          <a:xfrm>
            <a:off x="685800" y="661987"/>
            <a:ext cx="8915400" cy="1228941"/>
            <a:chOff x="0" y="-47625"/>
            <a:chExt cx="14782800" cy="2457882"/>
          </a:xfrm>
        </p:grpSpPr>
        <p:sp>
          <p:nvSpPr>
            <p:cNvPr id="225" name="Google Shape;225;p8"/>
            <p:cNvSpPr txBox="1"/>
            <p:nvPr/>
          </p:nvSpPr>
          <p:spPr>
            <a:xfrm>
              <a:off x="0" y="-47625"/>
              <a:ext cx="14782800" cy="1600438"/>
            </a:xfrm>
            <a:prstGeom prst="rect">
              <a:avLst/>
            </a:prstGeom>
            <a:noFill/>
            <a:ln>
              <a:noFill/>
            </a:ln>
          </p:spPr>
          <p:txBody>
            <a:bodyPr anchorCtr="0" anchor="t" bIns="0" lIns="0" spcFirstLastPara="1" rIns="0" wrap="square" tIns="0">
              <a:spAutoFit/>
            </a:bodyPr>
            <a:lstStyle/>
            <a:p>
              <a:pPr indent="0" lvl="0" marL="0" marR="0" rtl="0" algn="l">
                <a:lnSpc>
                  <a:spcPct val="125984"/>
                </a:lnSpc>
                <a:spcBef>
                  <a:spcPts val="0"/>
                </a:spcBef>
                <a:spcAft>
                  <a:spcPts val="0"/>
                </a:spcAft>
                <a:buNone/>
              </a:pPr>
              <a:r>
                <a:rPr b="1" lang="en-US" sz="5334">
                  <a:solidFill>
                    <a:srgbClr val="454699"/>
                  </a:solidFill>
                  <a:latin typeface="Spartan"/>
                  <a:ea typeface="Spartan"/>
                  <a:cs typeface="Spartan"/>
                  <a:sym typeface="Spartan"/>
                </a:rPr>
                <a:t>Room for improvements</a:t>
              </a:r>
              <a:endParaRPr/>
            </a:p>
          </p:txBody>
        </p:sp>
        <p:sp>
          <p:nvSpPr>
            <p:cNvPr id="226" name="Google Shape;226;p8"/>
            <p:cNvSpPr txBox="1"/>
            <p:nvPr/>
          </p:nvSpPr>
          <p:spPr>
            <a:xfrm>
              <a:off x="0" y="1818171"/>
              <a:ext cx="12380332" cy="592086"/>
            </a:xfrm>
            <a:prstGeom prst="rect">
              <a:avLst/>
            </a:prstGeom>
            <a:noFill/>
            <a:ln>
              <a:noFill/>
            </a:ln>
          </p:spPr>
          <p:txBody>
            <a:bodyPr anchorCtr="0" anchor="t" bIns="0" lIns="0" spcFirstLastPara="1" rIns="0" wrap="square" tIns="0">
              <a:spAutoFit/>
            </a:bodyPr>
            <a:lstStyle/>
            <a:p>
              <a:pPr indent="0" lvl="0" marL="0" marR="0" rtl="0" algn="l">
                <a:lnSpc>
                  <a:spcPct val="142008"/>
                </a:lnSpc>
                <a:spcBef>
                  <a:spcPts val="0"/>
                </a:spcBef>
                <a:spcAft>
                  <a:spcPts val="0"/>
                </a:spcAft>
                <a:buNone/>
              </a:pPr>
              <a:r>
                <a:rPr lang="en-US" sz="1733">
                  <a:solidFill>
                    <a:srgbClr val="454699"/>
                  </a:solidFill>
                  <a:latin typeface="Roboto"/>
                  <a:ea typeface="Roboto"/>
                  <a:cs typeface="Roboto"/>
                  <a:sym typeface="Roboto"/>
                </a:rPr>
                <a:t>The Version 1 of the doorbell lacked the following features </a:t>
              </a:r>
              <a:endParaRPr/>
            </a:p>
          </p:txBody>
        </p:sp>
      </p:grpSp>
      <p:pic>
        <p:nvPicPr>
          <p:cNvPr id="227" name="Google Shape;227;p8"/>
          <p:cNvPicPr preferRelativeResize="0"/>
          <p:nvPr/>
        </p:nvPicPr>
        <p:blipFill rotWithShape="1">
          <a:blip r:embed="rId5">
            <a:alphaModFix/>
          </a:blip>
          <a:srcRect b="0" l="0" r="0" t="0"/>
          <a:stretch/>
        </p:blipFill>
        <p:spPr>
          <a:xfrm rot="-5400000">
            <a:off x="10873705" y="0"/>
            <a:ext cx="1318295" cy="1318295"/>
          </a:xfrm>
          <a:prstGeom prst="rect">
            <a:avLst/>
          </a:prstGeom>
          <a:noFill/>
          <a:ln>
            <a:noFill/>
          </a:ln>
        </p:spPr>
      </p:pic>
      <p:pic>
        <p:nvPicPr>
          <p:cNvPr id="228" name="Google Shape;228;p8"/>
          <p:cNvPicPr preferRelativeResize="0"/>
          <p:nvPr/>
        </p:nvPicPr>
        <p:blipFill rotWithShape="1">
          <a:blip r:embed="rId6">
            <a:alphaModFix/>
          </a:blip>
          <a:srcRect b="0" l="0" r="0" t="0"/>
          <a:stretch/>
        </p:blipFill>
        <p:spPr>
          <a:xfrm>
            <a:off x="11002217" y="2337623"/>
            <a:ext cx="503983" cy="503983"/>
          </a:xfrm>
          <a:prstGeom prst="rect">
            <a:avLst/>
          </a:prstGeom>
          <a:noFill/>
          <a:ln>
            <a:noFill/>
          </a:ln>
        </p:spPr>
      </p:pic>
      <p:grpSp>
        <p:nvGrpSpPr>
          <p:cNvPr id="229" name="Google Shape;229;p8"/>
          <p:cNvGrpSpPr/>
          <p:nvPr/>
        </p:nvGrpSpPr>
        <p:grpSpPr>
          <a:xfrm>
            <a:off x="6875966" y="2983959"/>
            <a:ext cx="4546689" cy="1321236"/>
            <a:chOff x="0" y="-57149"/>
            <a:chExt cx="9093379" cy="2642472"/>
          </a:xfrm>
        </p:grpSpPr>
        <p:sp>
          <p:nvSpPr>
            <p:cNvPr id="230" name="Google Shape;230;p8"/>
            <p:cNvSpPr txBox="1"/>
            <p:nvPr/>
          </p:nvSpPr>
          <p:spPr>
            <a:xfrm>
              <a:off x="0" y="-57149"/>
              <a:ext cx="9093379" cy="1021948"/>
            </a:xfrm>
            <a:prstGeom prst="rect">
              <a:avLst/>
            </a:prstGeom>
            <a:noFill/>
            <a:ln>
              <a:noFill/>
            </a:ln>
          </p:spPr>
          <p:txBody>
            <a:bodyPr anchorCtr="0" anchor="t" bIns="0" lIns="0" spcFirstLastPara="1" rIns="0" wrap="square" tIns="0">
              <a:spAutoFit/>
            </a:bodyPr>
            <a:lstStyle/>
            <a:p>
              <a:pPr indent="0" lvl="0" marL="0" marR="0" rtl="0" algn="l">
                <a:lnSpc>
                  <a:spcPct val="129994"/>
                </a:lnSpc>
                <a:spcBef>
                  <a:spcPts val="0"/>
                </a:spcBef>
                <a:spcAft>
                  <a:spcPts val="0"/>
                </a:spcAft>
                <a:buNone/>
              </a:pPr>
              <a:r>
                <a:rPr b="1" lang="en-US" sz="3334">
                  <a:solidFill>
                    <a:srgbClr val="E8DBE6"/>
                  </a:solidFill>
                  <a:latin typeface="Spartan"/>
                  <a:ea typeface="Spartan"/>
                  <a:cs typeface="Spartan"/>
                  <a:sym typeface="Spartan"/>
                </a:rPr>
                <a:t>No camera </a:t>
              </a:r>
              <a:endParaRPr/>
            </a:p>
          </p:txBody>
        </p:sp>
        <p:sp>
          <p:nvSpPr>
            <p:cNvPr id="231" name="Google Shape;231;p8"/>
            <p:cNvSpPr txBox="1"/>
            <p:nvPr/>
          </p:nvSpPr>
          <p:spPr>
            <a:xfrm>
              <a:off x="0" y="1352035"/>
              <a:ext cx="9093379" cy="1233288"/>
            </a:xfrm>
            <a:prstGeom prst="rect">
              <a:avLst/>
            </a:prstGeom>
            <a:noFill/>
            <a:ln>
              <a:noFill/>
            </a:ln>
          </p:spPr>
          <p:txBody>
            <a:bodyPr anchorCtr="0" anchor="t" bIns="0" lIns="0" spcFirstLastPara="1" rIns="0" wrap="square" tIns="0">
              <a:spAutoFit/>
            </a:bodyPr>
            <a:lstStyle/>
            <a:p>
              <a:pPr indent="0" lvl="0" marL="0" marR="0" rtl="0" algn="l">
                <a:lnSpc>
                  <a:spcPct val="142008"/>
                </a:lnSpc>
                <a:spcBef>
                  <a:spcPts val="0"/>
                </a:spcBef>
                <a:spcAft>
                  <a:spcPts val="0"/>
                </a:spcAft>
                <a:buNone/>
              </a:pPr>
              <a:r>
                <a:rPr lang="en-US" sz="1733">
                  <a:solidFill>
                    <a:srgbClr val="F8F4EB"/>
                  </a:solidFill>
                  <a:latin typeface="Roboto"/>
                  <a:ea typeface="Roboto"/>
                  <a:cs typeface="Roboto"/>
                  <a:sym typeface="Roboto"/>
                </a:rPr>
                <a:t>Unless knowing who’s the guest, it is difficult to display an appropriate message</a:t>
              </a:r>
              <a:endParaRPr/>
            </a:p>
          </p:txBody>
        </p:sp>
      </p:grpSp>
      <p:grpSp>
        <p:nvGrpSpPr>
          <p:cNvPr id="232" name="Google Shape;232;p8"/>
          <p:cNvGrpSpPr/>
          <p:nvPr/>
        </p:nvGrpSpPr>
        <p:grpSpPr>
          <a:xfrm>
            <a:off x="685800" y="2904969"/>
            <a:ext cx="4630234" cy="1978575"/>
            <a:chOff x="0" y="-57149"/>
            <a:chExt cx="9260468" cy="3957152"/>
          </a:xfrm>
        </p:grpSpPr>
        <p:sp>
          <p:nvSpPr>
            <p:cNvPr id="233" name="Google Shape;233;p8"/>
            <p:cNvSpPr txBox="1"/>
            <p:nvPr/>
          </p:nvSpPr>
          <p:spPr>
            <a:xfrm>
              <a:off x="0" y="-57149"/>
              <a:ext cx="9260468" cy="1021948"/>
            </a:xfrm>
            <a:prstGeom prst="rect">
              <a:avLst/>
            </a:prstGeom>
            <a:noFill/>
            <a:ln>
              <a:noFill/>
            </a:ln>
          </p:spPr>
          <p:txBody>
            <a:bodyPr anchorCtr="0" anchor="t" bIns="0" lIns="0" spcFirstLastPara="1" rIns="0" wrap="square" tIns="0">
              <a:spAutoFit/>
            </a:bodyPr>
            <a:lstStyle/>
            <a:p>
              <a:pPr indent="0" lvl="0" marL="0" marR="0" rtl="0" algn="l">
                <a:lnSpc>
                  <a:spcPct val="129994"/>
                </a:lnSpc>
                <a:spcBef>
                  <a:spcPts val="0"/>
                </a:spcBef>
                <a:spcAft>
                  <a:spcPts val="0"/>
                </a:spcAft>
                <a:buNone/>
              </a:pPr>
              <a:r>
                <a:rPr b="1" lang="en-US" sz="3334">
                  <a:solidFill>
                    <a:srgbClr val="E8DBE6"/>
                  </a:solidFill>
                  <a:latin typeface="Spartan"/>
                  <a:ea typeface="Spartan"/>
                  <a:cs typeface="Spartan"/>
                  <a:sym typeface="Spartan"/>
                </a:rPr>
                <a:t>Limited messages</a:t>
              </a:r>
              <a:endParaRPr/>
            </a:p>
          </p:txBody>
        </p:sp>
        <p:sp>
          <p:nvSpPr>
            <p:cNvPr id="234" name="Google Shape;234;p8"/>
            <p:cNvSpPr txBox="1"/>
            <p:nvPr/>
          </p:nvSpPr>
          <p:spPr>
            <a:xfrm>
              <a:off x="0" y="1384312"/>
              <a:ext cx="9260468" cy="2515691"/>
            </a:xfrm>
            <a:prstGeom prst="rect">
              <a:avLst/>
            </a:prstGeom>
            <a:noFill/>
            <a:ln>
              <a:noFill/>
            </a:ln>
          </p:spPr>
          <p:txBody>
            <a:bodyPr anchorCtr="0" anchor="t" bIns="0" lIns="0" spcFirstLastPara="1" rIns="0" wrap="square" tIns="0">
              <a:spAutoFit/>
            </a:bodyPr>
            <a:lstStyle/>
            <a:p>
              <a:pPr indent="0" lvl="0" marL="0" marR="0" rtl="0" algn="l">
                <a:lnSpc>
                  <a:spcPct val="142008"/>
                </a:lnSpc>
                <a:spcBef>
                  <a:spcPts val="0"/>
                </a:spcBef>
                <a:spcAft>
                  <a:spcPts val="0"/>
                </a:spcAft>
                <a:buNone/>
              </a:pPr>
              <a:r>
                <a:rPr lang="en-US" sz="1733">
                  <a:solidFill>
                    <a:srgbClr val="F8F4EB"/>
                  </a:solidFill>
                  <a:latin typeface="Roboto"/>
                  <a:ea typeface="Roboto"/>
                  <a:cs typeface="Roboto"/>
                  <a:sym typeface="Roboto"/>
                </a:rPr>
                <a:t>The first prototype could display only three messages. Mam suggested to increase the number of messages and also to add messages in Hindi.</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B56"/>
        </a:solidFill>
      </p:bgPr>
    </p:bg>
    <p:spTree>
      <p:nvGrpSpPr>
        <p:cNvPr id="238" name="Shape 238"/>
        <p:cNvGrpSpPr/>
        <p:nvPr/>
      </p:nvGrpSpPr>
      <p:grpSpPr>
        <a:xfrm>
          <a:off x="0" y="0"/>
          <a:ext cx="0" cy="0"/>
          <a:chOff x="0" y="0"/>
          <a:chExt cx="0" cy="0"/>
        </a:xfrm>
      </p:grpSpPr>
      <p:grpSp>
        <p:nvGrpSpPr>
          <p:cNvPr id="239" name="Google Shape;239;p9"/>
          <p:cNvGrpSpPr/>
          <p:nvPr/>
        </p:nvGrpSpPr>
        <p:grpSpPr>
          <a:xfrm>
            <a:off x="10593907" y="6011936"/>
            <a:ext cx="1220759" cy="628085"/>
            <a:chOff x="10272173" y="5653048"/>
            <a:chExt cx="1220759" cy="628085"/>
          </a:xfrm>
        </p:grpSpPr>
        <p:sp>
          <p:nvSpPr>
            <p:cNvPr id="240" name="Google Shape;240;p9"/>
            <p:cNvSpPr/>
            <p:nvPr/>
          </p:nvSpPr>
          <p:spPr>
            <a:xfrm>
              <a:off x="10272173" y="5653048"/>
              <a:ext cx="1220759" cy="628085"/>
            </a:xfrm>
            <a:custGeom>
              <a:rect b="b" l="l" r="r" t="t"/>
              <a:pathLst>
                <a:path extrusionOk="0" h="360680" w="701026">
                  <a:moveTo>
                    <a:pt x="701026" y="180340"/>
                  </a:moveTo>
                  <a:cubicBezTo>
                    <a:pt x="701026" y="81280"/>
                    <a:pt x="621016" y="0"/>
                    <a:pt x="520686" y="0"/>
                  </a:cubicBezTo>
                  <a:lnTo>
                    <a:pt x="172720" y="0"/>
                  </a:lnTo>
                  <a:lnTo>
                    <a:pt x="172720" y="1270"/>
                  </a:lnTo>
                  <a:cubicBezTo>
                    <a:pt x="76200" y="5080"/>
                    <a:pt x="0" y="83820"/>
                    <a:pt x="0" y="180340"/>
                  </a:cubicBezTo>
                  <a:cubicBezTo>
                    <a:pt x="0" y="276860"/>
                    <a:pt x="77470" y="355600"/>
                    <a:pt x="172720" y="359410"/>
                  </a:cubicBezTo>
                  <a:lnTo>
                    <a:pt x="172720" y="360680"/>
                  </a:lnTo>
                  <a:lnTo>
                    <a:pt x="520685" y="360680"/>
                  </a:lnTo>
                  <a:cubicBezTo>
                    <a:pt x="619745" y="360680"/>
                    <a:pt x="701025" y="279400"/>
                    <a:pt x="701025" y="180340"/>
                  </a:cubicBezTo>
                  <a:close/>
                </a:path>
              </a:pathLst>
            </a:custGeom>
            <a:solidFill>
              <a:srgbClr val="454699">
                <a:alpha val="7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1" name="Google Shape;241;p9"/>
            <p:cNvGrpSpPr/>
            <p:nvPr/>
          </p:nvGrpSpPr>
          <p:grpSpPr>
            <a:xfrm>
              <a:off x="10905455" y="5708491"/>
              <a:ext cx="517200" cy="517200"/>
              <a:chOff x="0" y="0"/>
              <a:chExt cx="1034400" cy="1034400"/>
            </a:xfrm>
          </p:grpSpPr>
          <p:pic>
            <p:nvPicPr>
              <p:cNvPr id="242" name="Google Shape;242;p9"/>
              <p:cNvPicPr preferRelativeResize="0"/>
              <p:nvPr/>
            </p:nvPicPr>
            <p:blipFill rotWithShape="1">
              <a:blip r:embed="rId3">
                <a:alphaModFix/>
              </a:blip>
              <a:srcRect b="0" l="0" r="0" t="0"/>
              <a:stretch/>
            </p:blipFill>
            <p:spPr>
              <a:xfrm>
                <a:off x="0" y="0"/>
                <a:ext cx="1034400" cy="1034400"/>
              </a:xfrm>
              <a:prstGeom prst="rect">
                <a:avLst/>
              </a:prstGeom>
              <a:noFill/>
              <a:ln>
                <a:noFill/>
              </a:ln>
            </p:spPr>
          </p:pic>
          <p:pic>
            <p:nvPicPr>
              <p:cNvPr id="243" name="Google Shape;243;p9"/>
              <p:cNvPicPr preferRelativeResize="0"/>
              <p:nvPr/>
            </p:nvPicPr>
            <p:blipFill rotWithShape="1">
              <a:blip r:embed="rId4">
                <a:alphaModFix/>
              </a:blip>
              <a:srcRect b="0" l="0" r="0" t="0"/>
              <a:stretch/>
            </p:blipFill>
            <p:spPr>
              <a:xfrm>
                <a:off x="153923" y="153923"/>
                <a:ext cx="726554" cy="726554"/>
              </a:xfrm>
              <a:prstGeom prst="rect">
                <a:avLst/>
              </a:prstGeom>
              <a:noFill/>
              <a:ln>
                <a:noFill/>
              </a:ln>
            </p:spPr>
          </p:pic>
        </p:grpSp>
      </p:grpSp>
      <p:sp>
        <p:nvSpPr>
          <p:cNvPr id="244" name="Google Shape;244;p9"/>
          <p:cNvSpPr/>
          <p:nvPr/>
        </p:nvSpPr>
        <p:spPr>
          <a:xfrm>
            <a:off x="1" y="0"/>
            <a:ext cx="4706219" cy="6858000"/>
          </a:xfrm>
          <a:prstGeom prst="rect">
            <a:avLst/>
          </a:prstGeom>
          <a:solidFill>
            <a:srgbClr val="F8F4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45" name="Google Shape;245;p9"/>
          <p:cNvSpPr txBox="1"/>
          <p:nvPr/>
        </p:nvSpPr>
        <p:spPr>
          <a:xfrm>
            <a:off x="203200" y="647700"/>
            <a:ext cx="4246251" cy="510974"/>
          </a:xfrm>
          <a:prstGeom prst="rect">
            <a:avLst/>
          </a:prstGeom>
          <a:noFill/>
          <a:ln>
            <a:noFill/>
          </a:ln>
        </p:spPr>
        <p:txBody>
          <a:bodyPr anchorCtr="0" anchor="t" bIns="0" lIns="0" spcFirstLastPara="1" rIns="0" wrap="square" tIns="0">
            <a:spAutoFit/>
          </a:bodyPr>
          <a:lstStyle/>
          <a:p>
            <a:pPr indent="0" lvl="0" marL="0" marR="0" rtl="0" algn="l">
              <a:lnSpc>
                <a:spcPct val="129994"/>
              </a:lnSpc>
              <a:spcBef>
                <a:spcPts val="0"/>
              </a:spcBef>
              <a:spcAft>
                <a:spcPts val="0"/>
              </a:spcAft>
              <a:buNone/>
            </a:pPr>
            <a:r>
              <a:rPr b="1" lang="en-US" sz="3334">
                <a:solidFill>
                  <a:srgbClr val="454699"/>
                </a:solidFill>
                <a:latin typeface="Spartan"/>
                <a:ea typeface="Spartan"/>
                <a:cs typeface="Spartan"/>
                <a:sym typeface="Spartan"/>
              </a:rPr>
              <a:t>Doorbell V1.2</a:t>
            </a:r>
            <a:r>
              <a:rPr lang="en-US" sz="2000">
                <a:solidFill>
                  <a:srgbClr val="454699"/>
                </a:solidFill>
                <a:latin typeface="Roboto"/>
                <a:ea typeface="Roboto"/>
                <a:cs typeface="Roboto"/>
                <a:sym typeface="Roboto"/>
              </a:rPr>
              <a:t>   (prototype 2)</a:t>
            </a:r>
            <a:endParaRPr sz="2000">
              <a:solidFill>
                <a:srgbClr val="454699"/>
              </a:solidFill>
              <a:latin typeface="Roboto"/>
              <a:ea typeface="Roboto"/>
              <a:cs typeface="Roboto"/>
              <a:sym typeface="Roboto"/>
            </a:endParaRPr>
          </a:p>
        </p:txBody>
      </p:sp>
      <p:pic>
        <p:nvPicPr>
          <p:cNvPr id="246" name="Google Shape;246;p9"/>
          <p:cNvPicPr preferRelativeResize="0"/>
          <p:nvPr/>
        </p:nvPicPr>
        <p:blipFill rotWithShape="1">
          <a:blip r:embed="rId5">
            <a:alphaModFix/>
          </a:blip>
          <a:srcRect b="0" l="0" r="0" t="0"/>
          <a:stretch/>
        </p:blipFill>
        <p:spPr>
          <a:xfrm>
            <a:off x="7004103" y="6145822"/>
            <a:ext cx="557146" cy="557146"/>
          </a:xfrm>
          <a:prstGeom prst="rect">
            <a:avLst/>
          </a:prstGeom>
          <a:noFill/>
          <a:ln>
            <a:noFill/>
          </a:ln>
        </p:spPr>
      </p:pic>
      <p:grpSp>
        <p:nvGrpSpPr>
          <p:cNvPr id="247" name="Google Shape;247;p9"/>
          <p:cNvGrpSpPr/>
          <p:nvPr/>
        </p:nvGrpSpPr>
        <p:grpSpPr>
          <a:xfrm>
            <a:off x="203200" y="1955800"/>
            <a:ext cx="2663227" cy="1731795"/>
            <a:chOff x="0" y="-19049"/>
            <a:chExt cx="5326453" cy="3463593"/>
          </a:xfrm>
        </p:grpSpPr>
        <p:sp>
          <p:nvSpPr>
            <p:cNvPr id="248" name="Google Shape;248;p9"/>
            <p:cNvSpPr txBox="1"/>
            <p:nvPr/>
          </p:nvSpPr>
          <p:spPr>
            <a:xfrm>
              <a:off x="0" y="-19049"/>
              <a:ext cx="5326453" cy="694037"/>
            </a:xfrm>
            <a:prstGeom prst="rect">
              <a:avLst/>
            </a:prstGeom>
            <a:noFill/>
            <a:ln>
              <a:noFill/>
            </a:ln>
          </p:spPr>
          <p:txBody>
            <a:bodyPr anchorCtr="0" anchor="t" bIns="0" lIns="0" spcFirstLastPara="1" rIns="0" wrap="square" tIns="0">
              <a:spAutoFit/>
            </a:bodyPr>
            <a:lstStyle/>
            <a:p>
              <a:pPr indent="0" lvl="0" marL="0" marR="0" rtl="0" algn="l">
                <a:lnSpc>
                  <a:spcPct val="126018"/>
                </a:lnSpc>
                <a:spcBef>
                  <a:spcPts val="0"/>
                </a:spcBef>
                <a:spcAft>
                  <a:spcPts val="0"/>
                </a:spcAft>
                <a:buNone/>
              </a:pPr>
              <a:r>
                <a:rPr b="1" lang="en-US" sz="2333">
                  <a:solidFill>
                    <a:srgbClr val="454699"/>
                  </a:solidFill>
                  <a:latin typeface="Spartan"/>
                  <a:ea typeface="Spartan"/>
                  <a:cs typeface="Spartan"/>
                  <a:sym typeface="Spartan"/>
                </a:rPr>
                <a:t>Upgrade 1</a:t>
              </a:r>
              <a:endParaRPr/>
            </a:p>
          </p:txBody>
        </p:sp>
        <p:sp>
          <p:nvSpPr>
            <p:cNvPr id="249" name="Google Shape;249;p9"/>
            <p:cNvSpPr txBox="1"/>
            <p:nvPr/>
          </p:nvSpPr>
          <p:spPr>
            <a:xfrm>
              <a:off x="0" y="1029266"/>
              <a:ext cx="5326453" cy="2415278"/>
            </a:xfrm>
            <a:prstGeom prst="rect">
              <a:avLst/>
            </a:prstGeom>
            <a:noFill/>
            <a:ln>
              <a:noFill/>
            </a:ln>
          </p:spPr>
          <p:txBody>
            <a:bodyPr anchorCtr="0" anchor="t" bIns="0" lIns="0" spcFirstLastPara="1" rIns="0" wrap="square" tIns="0">
              <a:spAutoFit/>
            </a:bodyPr>
            <a:lstStyle/>
            <a:p>
              <a:pPr indent="0" lvl="0" marL="0" marR="0" rtl="0" algn="l">
                <a:lnSpc>
                  <a:spcPct val="141991"/>
                </a:lnSpc>
                <a:spcBef>
                  <a:spcPts val="0"/>
                </a:spcBef>
                <a:spcAft>
                  <a:spcPts val="0"/>
                </a:spcAft>
                <a:buNone/>
              </a:pPr>
              <a:r>
                <a:rPr lang="en-US" sz="1667">
                  <a:solidFill>
                    <a:srgbClr val="454699"/>
                  </a:solidFill>
                  <a:latin typeface="Roboto"/>
                  <a:ea typeface="Roboto"/>
                  <a:cs typeface="Roboto"/>
                  <a:sym typeface="Roboto"/>
                </a:rPr>
                <a:t>Added more messages. Now the device could display 10 English and 2 Hindi messages</a:t>
              </a:r>
              <a:endParaRPr/>
            </a:p>
          </p:txBody>
        </p:sp>
      </p:grpSp>
      <p:grpSp>
        <p:nvGrpSpPr>
          <p:cNvPr id="250" name="Google Shape;250;p9"/>
          <p:cNvGrpSpPr/>
          <p:nvPr/>
        </p:nvGrpSpPr>
        <p:grpSpPr>
          <a:xfrm>
            <a:off x="1524742" y="4083783"/>
            <a:ext cx="2664465" cy="1691712"/>
            <a:chOff x="0" y="43812"/>
            <a:chExt cx="5328931" cy="3383427"/>
          </a:xfrm>
        </p:grpSpPr>
        <p:sp>
          <p:nvSpPr>
            <p:cNvPr id="251" name="Google Shape;251;p9"/>
            <p:cNvSpPr txBox="1"/>
            <p:nvPr/>
          </p:nvSpPr>
          <p:spPr>
            <a:xfrm>
              <a:off x="0" y="43812"/>
              <a:ext cx="5328931" cy="694036"/>
            </a:xfrm>
            <a:prstGeom prst="rect">
              <a:avLst/>
            </a:prstGeom>
            <a:noFill/>
            <a:ln>
              <a:noFill/>
            </a:ln>
          </p:spPr>
          <p:txBody>
            <a:bodyPr anchorCtr="0" anchor="t" bIns="0" lIns="0" spcFirstLastPara="1" rIns="0" wrap="square" tIns="0">
              <a:spAutoFit/>
            </a:bodyPr>
            <a:lstStyle/>
            <a:p>
              <a:pPr indent="0" lvl="0" marL="0" marR="0" rtl="0" algn="l">
                <a:lnSpc>
                  <a:spcPct val="126018"/>
                </a:lnSpc>
                <a:spcBef>
                  <a:spcPts val="0"/>
                </a:spcBef>
                <a:spcAft>
                  <a:spcPts val="0"/>
                </a:spcAft>
                <a:buNone/>
              </a:pPr>
              <a:r>
                <a:rPr b="1" lang="en-US" sz="2333">
                  <a:solidFill>
                    <a:srgbClr val="454699"/>
                  </a:solidFill>
                  <a:latin typeface="Spartan"/>
                  <a:ea typeface="Spartan"/>
                  <a:cs typeface="Spartan"/>
                  <a:sym typeface="Spartan"/>
                </a:rPr>
                <a:t>Upgrade 2</a:t>
              </a:r>
              <a:endParaRPr/>
            </a:p>
          </p:txBody>
        </p:sp>
        <p:sp>
          <p:nvSpPr>
            <p:cNvPr id="252" name="Google Shape;252;p9"/>
            <p:cNvSpPr txBox="1"/>
            <p:nvPr/>
          </p:nvSpPr>
          <p:spPr>
            <a:xfrm>
              <a:off x="0" y="1011961"/>
              <a:ext cx="5328931" cy="2415278"/>
            </a:xfrm>
            <a:prstGeom prst="rect">
              <a:avLst/>
            </a:prstGeom>
            <a:noFill/>
            <a:ln>
              <a:noFill/>
            </a:ln>
          </p:spPr>
          <p:txBody>
            <a:bodyPr anchorCtr="0" anchor="t" bIns="0" lIns="0" spcFirstLastPara="1" rIns="0" wrap="square" tIns="0">
              <a:spAutoFit/>
            </a:bodyPr>
            <a:lstStyle/>
            <a:p>
              <a:pPr indent="0" lvl="0" marL="0" marR="0" rtl="0" algn="l">
                <a:lnSpc>
                  <a:spcPct val="141991"/>
                </a:lnSpc>
                <a:spcBef>
                  <a:spcPts val="0"/>
                </a:spcBef>
                <a:spcAft>
                  <a:spcPts val="0"/>
                </a:spcAft>
                <a:buNone/>
              </a:pPr>
              <a:r>
                <a:rPr lang="en-US" sz="1667">
                  <a:solidFill>
                    <a:srgbClr val="454699"/>
                  </a:solidFill>
                  <a:latin typeface="Roboto"/>
                  <a:ea typeface="Roboto"/>
                  <a:cs typeface="Roboto"/>
                  <a:sym typeface="Roboto"/>
                </a:rPr>
                <a:t>The device could now display the user’s name-card and address. Also it can be battery operated</a:t>
              </a:r>
              <a:endParaRPr/>
            </a:p>
          </p:txBody>
        </p:sp>
      </p:grpSp>
      <p:pic>
        <p:nvPicPr>
          <p:cNvPr id="253" name="Google Shape;253;p9"/>
          <p:cNvPicPr preferRelativeResize="0"/>
          <p:nvPr/>
        </p:nvPicPr>
        <p:blipFill rotWithShape="1">
          <a:blip r:embed="rId6">
            <a:alphaModFix/>
          </a:blip>
          <a:srcRect b="0" l="0" r="0" t="0"/>
          <a:stretch/>
        </p:blipFill>
        <p:spPr>
          <a:xfrm>
            <a:off x="4978400" y="1087118"/>
            <a:ext cx="7010400" cy="3362218"/>
          </a:xfrm>
          <a:prstGeom prst="rect">
            <a:avLst/>
          </a:prstGeom>
          <a:noFill/>
          <a:ln>
            <a:noFill/>
          </a:ln>
        </p:spPr>
      </p:pic>
      <p:pic>
        <p:nvPicPr>
          <p:cNvPr id="254" name="Google Shape;254;p9"/>
          <p:cNvPicPr preferRelativeResize="0"/>
          <p:nvPr/>
        </p:nvPicPr>
        <p:blipFill rotWithShape="1">
          <a:blip r:embed="rId7">
            <a:alphaModFix/>
          </a:blip>
          <a:srcRect b="0" l="0" r="0" t="0"/>
          <a:stretch/>
        </p:blipFill>
        <p:spPr>
          <a:xfrm>
            <a:off x="8732243" y="4929639"/>
            <a:ext cx="780399" cy="780399"/>
          </a:xfrm>
          <a:prstGeom prst="rect">
            <a:avLst/>
          </a:prstGeom>
          <a:noFill/>
          <a:ln>
            <a:noFill/>
          </a:ln>
        </p:spPr>
      </p:pic>
      <p:pic>
        <p:nvPicPr>
          <p:cNvPr id="255" name="Google Shape;255;p9"/>
          <p:cNvPicPr preferRelativeResize="0"/>
          <p:nvPr/>
        </p:nvPicPr>
        <p:blipFill rotWithShape="1">
          <a:blip r:embed="rId8">
            <a:alphaModFix/>
          </a:blip>
          <a:srcRect b="0" l="0" r="0" t="0"/>
          <a:stretch/>
        </p:blipFill>
        <p:spPr>
          <a:xfrm>
            <a:off x="3305277" y="5457057"/>
            <a:ext cx="1400943" cy="1400943"/>
          </a:xfrm>
          <a:prstGeom prst="rect">
            <a:avLst/>
          </a:prstGeom>
          <a:noFill/>
          <a:ln>
            <a:noFill/>
          </a:ln>
        </p:spPr>
      </p:pic>
      <p:pic>
        <p:nvPicPr>
          <p:cNvPr id="256" name="Google Shape;256;p9"/>
          <p:cNvPicPr preferRelativeResize="0"/>
          <p:nvPr/>
        </p:nvPicPr>
        <p:blipFill rotWithShape="1">
          <a:blip r:embed="rId9">
            <a:alphaModFix/>
          </a:blip>
          <a:srcRect b="0" l="0" r="0" t="0"/>
          <a:stretch/>
        </p:blipFill>
        <p:spPr>
          <a:xfrm flipH="1">
            <a:off x="4706219" y="5457057"/>
            <a:ext cx="1400943" cy="140094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2022-01-03T17:46:01Z</dcterms:created>
  <dc:creator>binod khemka</dc:creator>
</cp:coreProperties>
</file>